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x="18288000" cy="10287000"/>
  <p:notesSz cx="6858000" cy="9144000"/>
  <p:embeddedFontLst>
    <p:embeddedFont>
      <p:font typeface="Heading Now 71-78 Bold" charset="1" panose="00000000000000000000"/>
      <p:regular r:id="rId21"/>
    </p:embeddedFont>
    <p:embeddedFont>
      <p:font typeface="Heading Now 71-78" charset="1" panose="00000000000000000000"/>
      <p:regular r:id="rId22"/>
    </p:embeddedFont>
    <p:embeddedFont>
      <p:font typeface="Canva Sans Bold" charset="1" panose="020B0803030501040103"/>
      <p:regular r:id="rId23"/>
    </p:embeddedFont>
    <p:embeddedFont>
      <p:font typeface="Arimo Bold" charset="1" panose="020B0704020202020204"/>
      <p:regular r:id="rId24"/>
    </p:embeddedFont>
    <p:embeddedFont>
      <p:font typeface="Arimo" charset="1" panose="020B0604020202020204"/>
      <p:regular r:id="rId25"/>
    </p:embeddedFont>
    <p:embeddedFont>
      <p:font typeface="Canva Sans" charset="1" panose="020B0503030501040103"/>
      <p:regular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0.svg" Type="http://schemas.openxmlformats.org/officeDocument/2006/relationships/image"/><Relationship Id="rId11" Target="../media/image31.png" Type="http://schemas.openxmlformats.org/officeDocument/2006/relationships/image"/><Relationship Id="rId12" Target="../media/image32.svg" Type="http://schemas.openxmlformats.org/officeDocument/2006/relationships/image"/><Relationship Id="rId13" Target="../media/image33.png" Type="http://schemas.openxmlformats.org/officeDocument/2006/relationships/image"/><Relationship Id="rId14" Target="../media/image34.svg" Type="http://schemas.openxmlformats.org/officeDocument/2006/relationships/image"/><Relationship Id="rId15" Target="../media/image35.png" Type="http://schemas.openxmlformats.org/officeDocument/2006/relationships/image"/><Relationship Id="rId16" Target="../media/image36.svg" Type="http://schemas.openxmlformats.org/officeDocument/2006/relationships/image"/><Relationship Id="rId17" Target="../media/image37.png" Type="http://schemas.openxmlformats.org/officeDocument/2006/relationships/image"/><Relationship Id="rId18" Target="../media/image38.svg" Type="http://schemas.openxmlformats.org/officeDocument/2006/relationships/image"/><Relationship Id="rId19" Target="../media/image39.png" Type="http://schemas.openxmlformats.org/officeDocument/2006/relationships/image"/><Relationship Id="rId2" Target="../media/image22.jpeg" Type="http://schemas.openxmlformats.org/officeDocument/2006/relationships/image"/><Relationship Id="rId20" Target="../media/image40.svg" Type="http://schemas.openxmlformats.org/officeDocument/2006/relationships/image"/><Relationship Id="rId21" Target="../media/image41.png" Type="http://schemas.openxmlformats.org/officeDocument/2006/relationships/image"/><Relationship Id="rId22" Target="../media/image42.svg" Type="http://schemas.openxmlformats.org/officeDocument/2006/relationships/image"/><Relationship Id="rId23" Target="../media/image43.png" Type="http://schemas.openxmlformats.org/officeDocument/2006/relationships/image"/><Relationship Id="rId24" Target="../media/image44.svg" Type="http://schemas.openxmlformats.org/officeDocument/2006/relationships/image"/><Relationship Id="rId25" Target="../media/image45.png" Type="http://schemas.openxmlformats.org/officeDocument/2006/relationships/image"/><Relationship Id="rId26" Target="../media/image46.svg" Type="http://schemas.openxmlformats.org/officeDocument/2006/relationships/image"/><Relationship Id="rId27" Target="../media/image47.png" Type="http://schemas.openxmlformats.org/officeDocument/2006/relationships/image"/><Relationship Id="rId28" Target="../media/image48.svg" Type="http://schemas.openxmlformats.org/officeDocument/2006/relationships/image"/><Relationship Id="rId3" Target="../media/image23.png" Type="http://schemas.openxmlformats.org/officeDocument/2006/relationships/image"/><Relationship Id="rId4" Target="../media/image24.svg" Type="http://schemas.openxmlformats.org/officeDocument/2006/relationships/image"/><Relationship Id="rId5" Target="../media/image25.png" Type="http://schemas.openxmlformats.org/officeDocument/2006/relationships/image"/><Relationship Id="rId6" Target="../media/image26.svg" Type="http://schemas.openxmlformats.org/officeDocument/2006/relationships/image"/><Relationship Id="rId7" Target="../media/image27.png" Type="http://schemas.openxmlformats.org/officeDocument/2006/relationships/image"/><Relationship Id="rId8" Target="../media/image28.svg" Type="http://schemas.openxmlformats.org/officeDocument/2006/relationships/image"/><Relationship Id="rId9" Target="../media/image29.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5.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 Id="rId3" Target="../media/image7.png" Type="http://schemas.openxmlformats.org/officeDocument/2006/relationships/image"/><Relationship Id="rId4" Target="../media/image8.jpeg" Type="http://schemas.openxmlformats.org/officeDocument/2006/relationships/image"/><Relationship Id="rId5" Target="../media/image9.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0.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0.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B9F1D1"/>
        </a:solidFill>
      </p:bgPr>
    </p:bg>
    <p:spTree>
      <p:nvGrpSpPr>
        <p:cNvPr id="1" name=""/>
        <p:cNvGrpSpPr/>
        <p:nvPr/>
      </p:nvGrpSpPr>
      <p:grpSpPr>
        <a:xfrm>
          <a:off x="0" y="0"/>
          <a:ext cx="0" cy="0"/>
          <a:chOff x="0" y="0"/>
          <a:chExt cx="0" cy="0"/>
        </a:xfrm>
      </p:grpSpPr>
      <p:grpSp>
        <p:nvGrpSpPr>
          <p:cNvPr name="Group 2" id="2"/>
          <p:cNvGrpSpPr/>
          <p:nvPr/>
        </p:nvGrpSpPr>
        <p:grpSpPr>
          <a:xfrm rot="0">
            <a:off x="11371686" y="-171681"/>
            <a:ext cx="7146410" cy="10707711"/>
            <a:chOff x="0" y="0"/>
            <a:chExt cx="1882182" cy="2820138"/>
          </a:xfrm>
        </p:grpSpPr>
        <p:sp>
          <p:nvSpPr>
            <p:cNvPr name="Freeform 3" id="3"/>
            <p:cNvSpPr/>
            <p:nvPr/>
          </p:nvSpPr>
          <p:spPr>
            <a:xfrm flipH="false" flipV="false" rot="0">
              <a:off x="0" y="0"/>
              <a:ext cx="1882182" cy="2820138"/>
            </a:xfrm>
            <a:custGeom>
              <a:avLst/>
              <a:gdLst/>
              <a:ahLst/>
              <a:cxnLst/>
              <a:rect r="r" b="b" t="t" l="l"/>
              <a:pathLst>
                <a:path h="2820138" w="1882182">
                  <a:moveTo>
                    <a:pt x="0" y="0"/>
                  </a:moveTo>
                  <a:lnTo>
                    <a:pt x="1882182" y="0"/>
                  </a:lnTo>
                  <a:lnTo>
                    <a:pt x="1882182" y="2820138"/>
                  </a:lnTo>
                  <a:lnTo>
                    <a:pt x="0" y="2820138"/>
                  </a:lnTo>
                  <a:close/>
                </a:path>
              </a:pathLst>
            </a:custGeom>
            <a:solidFill>
              <a:srgbClr val="FFF8F0"/>
            </a:solidFill>
            <a:ln w="19050" cap="sq">
              <a:solidFill>
                <a:srgbClr val="222221"/>
              </a:solidFill>
              <a:prstDash val="solid"/>
              <a:miter/>
            </a:ln>
          </p:spPr>
        </p:sp>
        <p:sp>
          <p:nvSpPr>
            <p:cNvPr name="TextBox 4" id="4"/>
            <p:cNvSpPr txBox="true"/>
            <p:nvPr/>
          </p:nvSpPr>
          <p:spPr>
            <a:xfrm>
              <a:off x="0" y="0"/>
              <a:ext cx="1882182" cy="2820138"/>
            </a:xfrm>
            <a:prstGeom prst="rect">
              <a:avLst/>
            </a:prstGeom>
          </p:spPr>
          <p:txBody>
            <a:bodyPr anchor="ctr" rtlCol="false" tIns="50800" lIns="50800" bIns="50800" rIns="50800"/>
            <a:lstStyle/>
            <a:p>
              <a:pPr algn="ctr">
                <a:lnSpc>
                  <a:spcPts val="1599"/>
                </a:lnSpc>
              </a:pPr>
            </a:p>
          </p:txBody>
        </p:sp>
      </p:grpSp>
      <p:grpSp>
        <p:nvGrpSpPr>
          <p:cNvPr name="Group 5" id="5"/>
          <p:cNvGrpSpPr/>
          <p:nvPr/>
        </p:nvGrpSpPr>
        <p:grpSpPr>
          <a:xfrm rot="0">
            <a:off x="12364997" y="2616200"/>
            <a:ext cx="4894303" cy="1089660"/>
            <a:chOff x="0" y="0"/>
            <a:chExt cx="1289034" cy="286989"/>
          </a:xfrm>
        </p:grpSpPr>
        <p:sp>
          <p:nvSpPr>
            <p:cNvPr name="Freeform 6" id="6"/>
            <p:cNvSpPr/>
            <p:nvPr/>
          </p:nvSpPr>
          <p:spPr>
            <a:xfrm flipH="false" flipV="false" rot="0">
              <a:off x="0" y="0"/>
              <a:ext cx="1289034" cy="286989"/>
            </a:xfrm>
            <a:custGeom>
              <a:avLst/>
              <a:gdLst/>
              <a:ahLst/>
              <a:cxnLst/>
              <a:rect r="r" b="b" t="t" l="l"/>
              <a:pathLst>
                <a:path h="286989" w="1289034">
                  <a:moveTo>
                    <a:pt x="143494" y="0"/>
                  </a:moveTo>
                  <a:lnTo>
                    <a:pt x="1145540" y="0"/>
                  </a:lnTo>
                  <a:cubicBezTo>
                    <a:pt x="1183597" y="0"/>
                    <a:pt x="1220096" y="15118"/>
                    <a:pt x="1247006" y="42029"/>
                  </a:cubicBezTo>
                  <a:cubicBezTo>
                    <a:pt x="1273916" y="68939"/>
                    <a:pt x="1289034" y="105437"/>
                    <a:pt x="1289034" y="143494"/>
                  </a:cubicBezTo>
                  <a:lnTo>
                    <a:pt x="1289034" y="143494"/>
                  </a:lnTo>
                  <a:cubicBezTo>
                    <a:pt x="1289034" y="181551"/>
                    <a:pt x="1273916" y="218050"/>
                    <a:pt x="1247006" y="244960"/>
                  </a:cubicBezTo>
                  <a:cubicBezTo>
                    <a:pt x="1220096" y="271871"/>
                    <a:pt x="1183597" y="286989"/>
                    <a:pt x="1145540" y="286989"/>
                  </a:cubicBezTo>
                  <a:lnTo>
                    <a:pt x="143494" y="286989"/>
                  </a:lnTo>
                  <a:cubicBezTo>
                    <a:pt x="105437" y="286989"/>
                    <a:pt x="68939" y="271871"/>
                    <a:pt x="42029" y="244960"/>
                  </a:cubicBezTo>
                  <a:cubicBezTo>
                    <a:pt x="15118" y="218050"/>
                    <a:pt x="0" y="181551"/>
                    <a:pt x="0" y="143494"/>
                  </a:cubicBezTo>
                  <a:lnTo>
                    <a:pt x="0" y="143494"/>
                  </a:lnTo>
                  <a:cubicBezTo>
                    <a:pt x="0" y="105437"/>
                    <a:pt x="15118" y="68939"/>
                    <a:pt x="42029" y="42029"/>
                  </a:cubicBezTo>
                  <a:cubicBezTo>
                    <a:pt x="68939" y="15118"/>
                    <a:pt x="105437" y="0"/>
                    <a:pt x="143494" y="0"/>
                  </a:cubicBezTo>
                  <a:close/>
                </a:path>
              </a:pathLst>
            </a:custGeom>
            <a:solidFill>
              <a:srgbClr val="FFF8F0"/>
            </a:solidFill>
            <a:ln w="19050" cap="rnd">
              <a:solidFill>
                <a:srgbClr val="222221"/>
              </a:solidFill>
              <a:prstDash val="solid"/>
              <a:round/>
            </a:ln>
          </p:spPr>
        </p:sp>
        <p:sp>
          <p:nvSpPr>
            <p:cNvPr name="TextBox 7" id="7"/>
            <p:cNvSpPr txBox="true"/>
            <p:nvPr/>
          </p:nvSpPr>
          <p:spPr>
            <a:xfrm>
              <a:off x="0" y="-9525"/>
              <a:ext cx="1289034" cy="296514"/>
            </a:xfrm>
            <a:prstGeom prst="rect">
              <a:avLst/>
            </a:prstGeom>
          </p:spPr>
          <p:txBody>
            <a:bodyPr anchor="ctr" rtlCol="false" tIns="254000" lIns="254000" bIns="254000" rIns="254000"/>
            <a:lstStyle/>
            <a:p>
              <a:pPr algn="ctr">
                <a:lnSpc>
                  <a:spcPts val="2599"/>
                </a:lnSpc>
              </a:pPr>
              <a:r>
                <a:rPr lang="en-US" b="true" sz="2599">
                  <a:solidFill>
                    <a:srgbClr val="222221"/>
                  </a:solidFill>
                  <a:latin typeface="Heading Now 71-78 Bold"/>
                  <a:ea typeface="Heading Now 71-78 Bold"/>
                  <a:cs typeface="Heading Now 71-78 Bold"/>
                  <a:sym typeface="Heading Now 71-78 Bold"/>
                </a:rPr>
                <a:t>Trong</a:t>
              </a:r>
            </a:p>
          </p:txBody>
        </p:sp>
      </p:grpSp>
      <p:grpSp>
        <p:nvGrpSpPr>
          <p:cNvPr name="Group 8" id="8"/>
          <p:cNvGrpSpPr/>
          <p:nvPr/>
        </p:nvGrpSpPr>
        <p:grpSpPr>
          <a:xfrm rot="0">
            <a:off x="12364997" y="4053840"/>
            <a:ext cx="2304882" cy="1128335"/>
            <a:chOff x="0" y="0"/>
            <a:chExt cx="607047" cy="297175"/>
          </a:xfrm>
        </p:grpSpPr>
        <p:sp>
          <p:nvSpPr>
            <p:cNvPr name="Freeform 9" id="9"/>
            <p:cNvSpPr/>
            <p:nvPr/>
          </p:nvSpPr>
          <p:spPr>
            <a:xfrm flipH="false" flipV="false" rot="0">
              <a:off x="0" y="0"/>
              <a:ext cx="607047" cy="297175"/>
            </a:xfrm>
            <a:custGeom>
              <a:avLst/>
              <a:gdLst/>
              <a:ahLst/>
              <a:cxnLst/>
              <a:rect r="r" b="b" t="t" l="l"/>
              <a:pathLst>
                <a:path h="297175" w="607047">
                  <a:moveTo>
                    <a:pt x="148587" y="0"/>
                  </a:moveTo>
                  <a:lnTo>
                    <a:pt x="458460" y="0"/>
                  </a:lnTo>
                  <a:cubicBezTo>
                    <a:pt x="497868" y="0"/>
                    <a:pt x="535661" y="15655"/>
                    <a:pt x="563527" y="43520"/>
                  </a:cubicBezTo>
                  <a:cubicBezTo>
                    <a:pt x="591392" y="71386"/>
                    <a:pt x="607047" y="109179"/>
                    <a:pt x="607047" y="148587"/>
                  </a:cubicBezTo>
                  <a:lnTo>
                    <a:pt x="607047" y="148587"/>
                  </a:lnTo>
                  <a:cubicBezTo>
                    <a:pt x="607047" y="187995"/>
                    <a:pt x="591392" y="225789"/>
                    <a:pt x="563527" y="253654"/>
                  </a:cubicBezTo>
                  <a:cubicBezTo>
                    <a:pt x="535661" y="281520"/>
                    <a:pt x="497868" y="297175"/>
                    <a:pt x="458460" y="297175"/>
                  </a:cubicBezTo>
                  <a:lnTo>
                    <a:pt x="148587" y="297175"/>
                  </a:lnTo>
                  <a:cubicBezTo>
                    <a:pt x="109179" y="297175"/>
                    <a:pt x="71386" y="281520"/>
                    <a:pt x="43520" y="253654"/>
                  </a:cubicBezTo>
                  <a:cubicBezTo>
                    <a:pt x="15655" y="225789"/>
                    <a:pt x="0" y="187995"/>
                    <a:pt x="0" y="148587"/>
                  </a:cubicBezTo>
                  <a:lnTo>
                    <a:pt x="0" y="148587"/>
                  </a:lnTo>
                  <a:cubicBezTo>
                    <a:pt x="0" y="109179"/>
                    <a:pt x="15655" y="71386"/>
                    <a:pt x="43520" y="43520"/>
                  </a:cubicBezTo>
                  <a:cubicBezTo>
                    <a:pt x="71386" y="15655"/>
                    <a:pt x="109179" y="0"/>
                    <a:pt x="148587" y="0"/>
                  </a:cubicBezTo>
                  <a:close/>
                </a:path>
              </a:pathLst>
            </a:custGeom>
            <a:solidFill>
              <a:srgbClr val="FFF8F0"/>
            </a:solidFill>
            <a:ln w="19050" cap="rnd">
              <a:solidFill>
                <a:srgbClr val="222221"/>
              </a:solidFill>
              <a:prstDash val="solid"/>
              <a:round/>
            </a:ln>
          </p:spPr>
        </p:sp>
        <p:sp>
          <p:nvSpPr>
            <p:cNvPr name="TextBox 10" id="10"/>
            <p:cNvSpPr txBox="true"/>
            <p:nvPr/>
          </p:nvSpPr>
          <p:spPr>
            <a:xfrm>
              <a:off x="0" y="-9525"/>
              <a:ext cx="607047" cy="306700"/>
            </a:xfrm>
            <a:prstGeom prst="rect">
              <a:avLst/>
            </a:prstGeom>
          </p:spPr>
          <p:txBody>
            <a:bodyPr anchor="ctr" rtlCol="false" tIns="254000" lIns="254000" bIns="254000" rIns="254000"/>
            <a:lstStyle/>
            <a:p>
              <a:pPr algn="ctr">
                <a:lnSpc>
                  <a:spcPts val="2599"/>
                </a:lnSpc>
              </a:pPr>
              <a:r>
                <a:rPr lang="en-US" b="true" sz="2599">
                  <a:solidFill>
                    <a:srgbClr val="222221"/>
                  </a:solidFill>
                  <a:latin typeface="Heading Now 71-78 Bold"/>
                  <a:ea typeface="Heading Now 71-78 Bold"/>
                  <a:cs typeface="Heading Now 71-78 Bold"/>
                  <a:sym typeface="Heading Now 71-78 Bold"/>
                </a:rPr>
                <a:t>Ngôi</a:t>
              </a:r>
            </a:p>
          </p:txBody>
        </p:sp>
      </p:grpSp>
      <p:grpSp>
        <p:nvGrpSpPr>
          <p:cNvPr name="Group 11" id="11"/>
          <p:cNvGrpSpPr/>
          <p:nvPr/>
        </p:nvGrpSpPr>
        <p:grpSpPr>
          <a:xfrm rot="0">
            <a:off x="14954418" y="4053840"/>
            <a:ext cx="2304882" cy="1089660"/>
            <a:chOff x="0" y="0"/>
            <a:chExt cx="607047" cy="286989"/>
          </a:xfrm>
        </p:grpSpPr>
        <p:sp>
          <p:nvSpPr>
            <p:cNvPr name="Freeform 12" id="12"/>
            <p:cNvSpPr/>
            <p:nvPr/>
          </p:nvSpPr>
          <p:spPr>
            <a:xfrm flipH="false" flipV="false" rot="0">
              <a:off x="0" y="0"/>
              <a:ext cx="607047" cy="286989"/>
            </a:xfrm>
            <a:custGeom>
              <a:avLst/>
              <a:gdLst/>
              <a:ahLst/>
              <a:cxnLst/>
              <a:rect r="r" b="b" t="t" l="l"/>
              <a:pathLst>
                <a:path h="286989" w="607047">
                  <a:moveTo>
                    <a:pt x="143494" y="0"/>
                  </a:moveTo>
                  <a:lnTo>
                    <a:pt x="463553" y="0"/>
                  </a:lnTo>
                  <a:cubicBezTo>
                    <a:pt x="501610" y="0"/>
                    <a:pt x="538108" y="15118"/>
                    <a:pt x="565019" y="42029"/>
                  </a:cubicBezTo>
                  <a:cubicBezTo>
                    <a:pt x="591929" y="68939"/>
                    <a:pt x="607047" y="105437"/>
                    <a:pt x="607047" y="143494"/>
                  </a:cubicBezTo>
                  <a:lnTo>
                    <a:pt x="607047" y="143494"/>
                  </a:lnTo>
                  <a:cubicBezTo>
                    <a:pt x="607047" y="222744"/>
                    <a:pt x="542803" y="286989"/>
                    <a:pt x="463553" y="286989"/>
                  </a:cubicBezTo>
                  <a:lnTo>
                    <a:pt x="143494" y="286989"/>
                  </a:lnTo>
                  <a:cubicBezTo>
                    <a:pt x="105437" y="286989"/>
                    <a:pt x="68939" y="271871"/>
                    <a:pt x="42029" y="244960"/>
                  </a:cubicBezTo>
                  <a:cubicBezTo>
                    <a:pt x="15118" y="218050"/>
                    <a:pt x="0" y="181551"/>
                    <a:pt x="0" y="143494"/>
                  </a:cubicBezTo>
                  <a:lnTo>
                    <a:pt x="0" y="143494"/>
                  </a:lnTo>
                  <a:cubicBezTo>
                    <a:pt x="0" y="105437"/>
                    <a:pt x="15118" y="68939"/>
                    <a:pt x="42029" y="42029"/>
                  </a:cubicBezTo>
                  <a:cubicBezTo>
                    <a:pt x="68939" y="15118"/>
                    <a:pt x="105437" y="0"/>
                    <a:pt x="143494" y="0"/>
                  </a:cubicBezTo>
                  <a:close/>
                </a:path>
              </a:pathLst>
            </a:custGeom>
            <a:solidFill>
              <a:srgbClr val="FFF8F0"/>
            </a:solidFill>
            <a:ln w="19050" cap="rnd">
              <a:solidFill>
                <a:srgbClr val="222221"/>
              </a:solidFill>
              <a:prstDash val="solid"/>
              <a:round/>
            </a:ln>
          </p:spPr>
        </p:sp>
        <p:sp>
          <p:nvSpPr>
            <p:cNvPr name="TextBox 13" id="13"/>
            <p:cNvSpPr txBox="true"/>
            <p:nvPr/>
          </p:nvSpPr>
          <p:spPr>
            <a:xfrm>
              <a:off x="0" y="-9525"/>
              <a:ext cx="607047" cy="296514"/>
            </a:xfrm>
            <a:prstGeom prst="rect">
              <a:avLst/>
            </a:prstGeom>
          </p:spPr>
          <p:txBody>
            <a:bodyPr anchor="ctr" rtlCol="false" tIns="254000" lIns="254000" bIns="254000" rIns="254000"/>
            <a:lstStyle/>
            <a:p>
              <a:pPr algn="ctr">
                <a:lnSpc>
                  <a:spcPts val="2599"/>
                </a:lnSpc>
              </a:pPr>
              <a:r>
                <a:rPr lang="en-US" b="true" sz="2599">
                  <a:solidFill>
                    <a:srgbClr val="222221"/>
                  </a:solidFill>
                  <a:latin typeface="Heading Now 71-78 Bold"/>
                  <a:ea typeface="Heading Now 71-78 Bold"/>
                  <a:cs typeface="Heading Now 71-78 Bold"/>
                  <a:sym typeface="Heading Now 71-78 Bold"/>
                </a:rPr>
                <a:t>Trường</a:t>
              </a:r>
            </a:p>
          </p:txBody>
        </p:sp>
      </p:grpSp>
      <p:grpSp>
        <p:nvGrpSpPr>
          <p:cNvPr name="Group 14" id="14"/>
          <p:cNvGrpSpPr/>
          <p:nvPr/>
        </p:nvGrpSpPr>
        <p:grpSpPr>
          <a:xfrm rot="0">
            <a:off x="12364997" y="5534600"/>
            <a:ext cx="4894303" cy="1089660"/>
            <a:chOff x="0" y="0"/>
            <a:chExt cx="1289034" cy="286989"/>
          </a:xfrm>
        </p:grpSpPr>
        <p:sp>
          <p:nvSpPr>
            <p:cNvPr name="Freeform 15" id="15"/>
            <p:cNvSpPr/>
            <p:nvPr/>
          </p:nvSpPr>
          <p:spPr>
            <a:xfrm flipH="false" flipV="false" rot="0">
              <a:off x="0" y="0"/>
              <a:ext cx="1289034" cy="286989"/>
            </a:xfrm>
            <a:custGeom>
              <a:avLst/>
              <a:gdLst/>
              <a:ahLst/>
              <a:cxnLst/>
              <a:rect r="r" b="b" t="t" l="l"/>
              <a:pathLst>
                <a:path h="286989" w="1289034">
                  <a:moveTo>
                    <a:pt x="143494" y="0"/>
                  </a:moveTo>
                  <a:lnTo>
                    <a:pt x="1145540" y="0"/>
                  </a:lnTo>
                  <a:cubicBezTo>
                    <a:pt x="1183597" y="0"/>
                    <a:pt x="1220096" y="15118"/>
                    <a:pt x="1247006" y="42029"/>
                  </a:cubicBezTo>
                  <a:cubicBezTo>
                    <a:pt x="1273916" y="68939"/>
                    <a:pt x="1289034" y="105437"/>
                    <a:pt x="1289034" y="143494"/>
                  </a:cubicBezTo>
                  <a:lnTo>
                    <a:pt x="1289034" y="143494"/>
                  </a:lnTo>
                  <a:cubicBezTo>
                    <a:pt x="1289034" y="181551"/>
                    <a:pt x="1273916" y="218050"/>
                    <a:pt x="1247006" y="244960"/>
                  </a:cubicBezTo>
                  <a:cubicBezTo>
                    <a:pt x="1220096" y="271871"/>
                    <a:pt x="1183597" y="286989"/>
                    <a:pt x="1145540" y="286989"/>
                  </a:cubicBezTo>
                  <a:lnTo>
                    <a:pt x="143494" y="286989"/>
                  </a:lnTo>
                  <a:cubicBezTo>
                    <a:pt x="105437" y="286989"/>
                    <a:pt x="68939" y="271871"/>
                    <a:pt x="42029" y="244960"/>
                  </a:cubicBezTo>
                  <a:cubicBezTo>
                    <a:pt x="15118" y="218050"/>
                    <a:pt x="0" y="181551"/>
                    <a:pt x="0" y="143494"/>
                  </a:cubicBezTo>
                  <a:lnTo>
                    <a:pt x="0" y="143494"/>
                  </a:lnTo>
                  <a:cubicBezTo>
                    <a:pt x="0" y="105437"/>
                    <a:pt x="15118" y="68939"/>
                    <a:pt x="42029" y="42029"/>
                  </a:cubicBezTo>
                  <a:cubicBezTo>
                    <a:pt x="68939" y="15118"/>
                    <a:pt x="105437" y="0"/>
                    <a:pt x="143494" y="0"/>
                  </a:cubicBezTo>
                  <a:close/>
                </a:path>
              </a:pathLst>
            </a:custGeom>
            <a:solidFill>
              <a:srgbClr val="FFF8F0"/>
            </a:solidFill>
            <a:ln w="19050" cap="rnd">
              <a:solidFill>
                <a:srgbClr val="222221"/>
              </a:solidFill>
              <a:prstDash val="solid"/>
              <a:round/>
            </a:ln>
          </p:spPr>
        </p:sp>
        <p:sp>
          <p:nvSpPr>
            <p:cNvPr name="TextBox 16" id="16"/>
            <p:cNvSpPr txBox="true"/>
            <p:nvPr/>
          </p:nvSpPr>
          <p:spPr>
            <a:xfrm>
              <a:off x="0" y="-9525"/>
              <a:ext cx="1289034" cy="296514"/>
            </a:xfrm>
            <a:prstGeom prst="rect">
              <a:avLst/>
            </a:prstGeom>
          </p:spPr>
          <p:txBody>
            <a:bodyPr anchor="ctr" rtlCol="false" tIns="254000" lIns="254000" bIns="254000" rIns="254000"/>
            <a:lstStyle/>
            <a:p>
              <a:pPr algn="ctr">
                <a:lnSpc>
                  <a:spcPts val="2599"/>
                </a:lnSpc>
              </a:pPr>
              <a:r>
                <a:rPr lang="en-US" b="true" sz="2599">
                  <a:solidFill>
                    <a:srgbClr val="222221"/>
                  </a:solidFill>
                  <a:latin typeface="Heading Now 71-78 Bold"/>
                  <a:ea typeface="Heading Now 71-78 Bold"/>
                  <a:cs typeface="Heading Now 71-78 Bold"/>
                  <a:sym typeface="Heading Now 71-78 Bold"/>
                </a:rPr>
                <a:t>Của Bạn</a:t>
              </a:r>
            </a:p>
          </p:txBody>
        </p:sp>
      </p:grpSp>
      <p:sp>
        <p:nvSpPr>
          <p:cNvPr name="AutoShape 17" id="17"/>
          <p:cNvSpPr/>
          <p:nvPr/>
        </p:nvSpPr>
        <p:spPr>
          <a:xfrm flipH="true">
            <a:off x="13603071" y="6624260"/>
            <a:ext cx="1209077" cy="805240"/>
          </a:xfrm>
          <a:prstGeom prst="line">
            <a:avLst/>
          </a:prstGeom>
          <a:ln cap="flat" w="19050">
            <a:solidFill>
              <a:srgbClr val="222221"/>
            </a:solidFill>
            <a:prstDash val="sysDash"/>
            <a:headEnd type="none" len="sm" w="sm"/>
            <a:tailEnd type="arrow" len="sm" w="med"/>
          </a:ln>
        </p:spPr>
      </p:sp>
      <p:grpSp>
        <p:nvGrpSpPr>
          <p:cNvPr name="Group 18" id="18"/>
          <p:cNvGrpSpPr/>
          <p:nvPr/>
        </p:nvGrpSpPr>
        <p:grpSpPr>
          <a:xfrm rot="0">
            <a:off x="12688671" y="7429500"/>
            <a:ext cx="1828800" cy="1828800"/>
            <a:chOff x="0" y="0"/>
            <a:chExt cx="3251200" cy="3251200"/>
          </a:xfrm>
        </p:grpSpPr>
        <p:sp>
          <p:nvSpPr>
            <p:cNvPr name="Freeform 19" id="19"/>
            <p:cNvSpPr/>
            <p:nvPr/>
          </p:nvSpPr>
          <p:spPr>
            <a:xfrm flipH="false" flipV="false" rot="0">
              <a:off x="0" y="0"/>
              <a:ext cx="3251200" cy="3251200"/>
            </a:xfrm>
            <a:custGeom>
              <a:avLst/>
              <a:gdLst/>
              <a:ahLst/>
              <a:cxnLst/>
              <a:rect r="r" b="b" t="t" l="l"/>
              <a:pathLst>
                <a:path h="3251200" w="3251200">
                  <a:moveTo>
                    <a:pt x="3251200" y="25400"/>
                  </a:moveTo>
                  <a:cubicBezTo>
                    <a:pt x="3251200" y="11372"/>
                    <a:pt x="3239833" y="0"/>
                    <a:pt x="3225800" y="0"/>
                  </a:cubicBezTo>
                  <a:lnTo>
                    <a:pt x="25400" y="0"/>
                  </a:lnTo>
                  <a:cubicBezTo>
                    <a:pt x="11372" y="0"/>
                    <a:pt x="0" y="11372"/>
                    <a:pt x="0" y="25400"/>
                  </a:cubicBezTo>
                  <a:lnTo>
                    <a:pt x="0" y="3225800"/>
                  </a:lnTo>
                  <a:cubicBezTo>
                    <a:pt x="0" y="3239833"/>
                    <a:pt x="11372" y="3251200"/>
                    <a:pt x="25400" y="3251200"/>
                  </a:cubicBezTo>
                  <a:lnTo>
                    <a:pt x="3225800" y="3251200"/>
                  </a:lnTo>
                  <a:cubicBezTo>
                    <a:pt x="3239833" y="3251200"/>
                    <a:pt x="3251200" y="3239833"/>
                    <a:pt x="3251200" y="3225800"/>
                  </a:cubicBezTo>
                  <a:lnTo>
                    <a:pt x="3251200" y="25400"/>
                  </a:lnTo>
                  <a:close/>
                </a:path>
              </a:pathLst>
            </a:custGeom>
            <a:solidFill>
              <a:srgbClr val="AAF386"/>
            </a:solidFill>
          </p:spPr>
        </p:sp>
        <p:sp>
          <p:nvSpPr>
            <p:cNvPr name="TextBox 20" id="20"/>
            <p:cNvSpPr txBox="true"/>
            <p:nvPr/>
          </p:nvSpPr>
          <p:spPr>
            <a:xfrm>
              <a:off x="152400" y="187325"/>
              <a:ext cx="2946400" cy="2809875"/>
            </a:xfrm>
            <a:prstGeom prst="rect">
              <a:avLst/>
            </a:prstGeom>
          </p:spPr>
          <p:txBody>
            <a:bodyPr anchor="ctr" rtlCol="false" tIns="50800" lIns="50800" bIns="50800" rIns="50800"/>
            <a:lstStyle/>
            <a:p>
              <a:pPr algn="ctr">
                <a:lnSpc>
                  <a:spcPts val="2099"/>
                </a:lnSpc>
              </a:pPr>
              <a:r>
                <a:rPr lang="en-US" sz="1499">
                  <a:solidFill>
                    <a:srgbClr val="222221"/>
                  </a:solidFill>
                  <a:latin typeface="Heading Now 71-78"/>
                  <a:ea typeface="Heading Now 71-78"/>
                  <a:cs typeface="Heading Now 71-78"/>
                  <a:sym typeface="Heading Now 71-78"/>
                </a:rPr>
                <a:t>Tìm đường đi</a:t>
              </a:r>
            </a:p>
          </p:txBody>
        </p:sp>
      </p:grpSp>
      <p:grpSp>
        <p:nvGrpSpPr>
          <p:cNvPr name="Group 21" id="21"/>
          <p:cNvGrpSpPr/>
          <p:nvPr/>
        </p:nvGrpSpPr>
        <p:grpSpPr>
          <a:xfrm rot="0">
            <a:off x="15116887" y="7429500"/>
            <a:ext cx="1828800" cy="1828800"/>
            <a:chOff x="0" y="0"/>
            <a:chExt cx="3251200" cy="3251200"/>
          </a:xfrm>
        </p:grpSpPr>
        <p:sp>
          <p:nvSpPr>
            <p:cNvPr name="Freeform 22" id="22"/>
            <p:cNvSpPr/>
            <p:nvPr/>
          </p:nvSpPr>
          <p:spPr>
            <a:xfrm flipH="false" flipV="false" rot="0">
              <a:off x="0" y="0"/>
              <a:ext cx="3251200" cy="3251200"/>
            </a:xfrm>
            <a:custGeom>
              <a:avLst/>
              <a:gdLst/>
              <a:ahLst/>
              <a:cxnLst/>
              <a:rect r="r" b="b" t="t" l="l"/>
              <a:pathLst>
                <a:path h="3251200" w="3251200">
                  <a:moveTo>
                    <a:pt x="3251200" y="25400"/>
                  </a:moveTo>
                  <a:cubicBezTo>
                    <a:pt x="3251200" y="11372"/>
                    <a:pt x="3239833" y="0"/>
                    <a:pt x="3225800" y="0"/>
                  </a:cubicBezTo>
                  <a:lnTo>
                    <a:pt x="25400" y="0"/>
                  </a:lnTo>
                  <a:cubicBezTo>
                    <a:pt x="11372" y="0"/>
                    <a:pt x="0" y="11372"/>
                    <a:pt x="0" y="25400"/>
                  </a:cubicBezTo>
                  <a:lnTo>
                    <a:pt x="0" y="3225800"/>
                  </a:lnTo>
                  <a:cubicBezTo>
                    <a:pt x="0" y="3239833"/>
                    <a:pt x="11372" y="3251200"/>
                    <a:pt x="25400" y="3251200"/>
                  </a:cubicBezTo>
                  <a:lnTo>
                    <a:pt x="3225800" y="3251200"/>
                  </a:lnTo>
                  <a:cubicBezTo>
                    <a:pt x="3239833" y="3251200"/>
                    <a:pt x="3251200" y="3239833"/>
                    <a:pt x="3251200" y="3225800"/>
                  </a:cubicBezTo>
                  <a:lnTo>
                    <a:pt x="3251200" y="25400"/>
                  </a:lnTo>
                  <a:close/>
                </a:path>
              </a:pathLst>
            </a:custGeom>
            <a:solidFill>
              <a:srgbClr val="B9F1D1"/>
            </a:solidFill>
          </p:spPr>
        </p:sp>
        <p:sp>
          <p:nvSpPr>
            <p:cNvPr name="TextBox 23" id="23"/>
            <p:cNvSpPr txBox="true"/>
            <p:nvPr/>
          </p:nvSpPr>
          <p:spPr>
            <a:xfrm>
              <a:off x="152400" y="187325"/>
              <a:ext cx="2946400" cy="2809875"/>
            </a:xfrm>
            <a:prstGeom prst="rect">
              <a:avLst/>
            </a:prstGeom>
          </p:spPr>
          <p:txBody>
            <a:bodyPr anchor="ctr" rtlCol="false" tIns="50800" lIns="50800" bIns="50800" rIns="50800"/>
            <a:lstStyle/>
            <a:p>
              <a:pPr algn="ctr">
                <a:lnSpc>
                  <a:spcPts val="2099"/>
                </a:lnSpc>
              </a:pPr>
              <a:r>
                <a:rPr lang="en-US" sz="1499">
                  <a:solidFill>
                    <a:srgbClr val="222221"/>
                  </a:solidFill>
                  <a:latin typeface="Heading Now 71-78"/>
                  <a:ea typeface="Heading Now 71-78"/>
                  <a:cs typeface="Heading Now 71-78"/>
                  <a:sym typeface="Heading Now 71-78"/>
                </a:rPr>
                <a:t>Tìm nhà để xe</a:t>
              </a:r>
            </a:p>
          </p:txBody>
        </p:sp>
      </p:grpSp>
      <p:sp>
        <p:nvSpPr>
          <p:cNvPr name="AutoShape 24" id="24"/>
          <p:cNvSpPr/>
          <p:nvPr/>
        </p:nvSpPr>
        <p:spPr>
          <a:xfrm>
            <a:off x="14812149" y="6624260"/>
            <a:ext cx="1219138" cy="805240"/>
          </a:xfrm>
          <a:prstGeom prst="line">
            <a:avLst/>
          </a:prstGeom>
          <a:ln cap="flat" w="19050">
            <a:solidFill>
              <a:srgbClr val="222221"/>
            </a:solidFill>
            <a:prstDash val="sysDash"/>
            <a:headEnd type="none" len="sm" w="sm"/>
            <a:tailEnd type="arrow" len="sm" w="med"/>
          </a:ln>
        </p:spPr>
      </p:sp>
      <p:sp>
        <p:nvSpPr>
          <p:cNvPr name="TextBox 25" id="25"/>
          <p:cNvSpPr txBox="true"/>
          <p:nvPr/>
        </p:nvSpPr>
        <p:spPr>
          <a:xfrm rot="0">
            <a:off x="962025" y="3661860"/>
            <a:ext cx="9148173" cy="2677243"/>
          </a:xfrm>
          <a:prstGeom prst="rect">
            <a:avLst/>
          </a:prstGeom>
        </p:spPr>
        <p:txBody>
          <a:bodyPr anchor="t" rtlCol="false" tIns="0" lIns="0" bIns="0" rIns="0">
            <a:spAutoFit/>
          </a:bodyPr>
          <a:lstStyle/>
          <a:p>
            <a:pPr algn="l">
              <a:lnSpc>
                <a:spcPts val="9403"/>
              </a:lnSpc>
            </a:pPr>
            <a:r>
              <a:rPr lang="en-US" b="true" sz="9403">
                <a:solidFill>
                  <a:srgbClr val="222221"/>
                </a:solidFill>
                <a:latin typeface="Heading Now 71-78 Bold"/>
                <a:ea typeface="Heading Now 71-78 Bold"/>
                <a:cs typeface="Heading Now 71-78 Bold"/>
                <a:sym typeface="Heading Now 71-78 Bold"/>
              </a:rPr>
              <a:t>TÌM KIẾM ĐƯỜNG ĐI</a:t>
            </a:r>
          </a:p>
        </p:txBody>
      </p:sp>
      <p:grpSp>
        <p:nvGrpSpPr>
          <p:cNvPr name="Group 26" id="26"/>
          <p:cNvGrpSpPr/>
          <p:nvPr/>
        </p:nvGrpSpPr>
        <p:grpSpPr>
          <a:xfrm rot="0">
            <a:off x="971550" y="8056975"/>
            <a:ext cx="9339585" cy="1201325"/>
            <a:chOff x="0" y="0"/>
            <a:chExt cx="1872306" cy="240830"/>
          </a:xfrm>
        </p:grpSpPr>
        <p:sp>
          <p:nvSpPr>
            <p:cNvPr name="Freeform 27" id="27"/>
            <p:cNvSpPr/>
            <p:nvPr/>
          </p:nvSpPr>
          <p:spPr>
            <a:xfrm flipH="false" flipV="false" rot="0">
              <a:off x="0" y="0"/>
              <a:ext cx="1872306" cy="240830"/>
            </a:xfrm>
            <a:custGeom>
              <a:avLst/>
              <a:gdLst/>
              <a:ahLst/>
              <a:cxnLst/>
              <a:rect r="r" b="b" t="t" l="l"/>
              <a:pathLst>
                <a:path h="240830" w="1872306">
                  <a:moveTo>
                    <a:pt x="82894" y="0"/>
                  </a:moveTo>
                  <a:lnTo>
                    <a:pt x="1789412" y="0"/>
                  </a:lnTo>
                  <a:cubicBezTo>
                    <a:pt x="1811397" y="0"/>
                    <a:pt x="1832482" y="8733"/>
                    <a:pt x="1848027" y="24279"/>
                  </a:cubicBezTo>
                  <a:cubicBezTo>
                    <a:pt x="1863573" y="39825"/>
                    <a:pt x="1872306" y="60909"/>
                    <a:pt x="1872306" y="82894"/>
                  </a:cubicBezTo>
                  <a:lnTo>
                    <a:pt x="1872306" y="157936"/>
                  </a:lnTo>
                  <a:cubicBezTo>
                    <a:pt x="1872306" y="179921"/>
                    <a:pt x="1863573" y="201005"/>
                    <a:pt x="1848027" y="216551"/>
                  </a:cubicBezTo>
                  <a:cubicBezTo>
                    <a:pt x="1832482" y="232096"/>
                    <a:pt x="1811397" y="240830"/>
                    <a:pt x="1789412" y="240830"/>
                  </a:cubicBezTo>
                  <a:lnTo>
                    <a:pt x="82894" y="240830"/>
                  </a:lnTo>
                  <a:cubicBezTo>
                    <a:pt x="60909" y="240830"/>
                    <a:pt x="39825" y="232096"/>
                    <a:pt x="24279" y="216551"/>
                  </a:cubicBezTo>
                  <a:cubicBezTo>
                    <a:pt x="8733" y="201005"/>
                    <a:pt x="0" y="179921"/>
                    <a:pt x="0" y="157936"/>
                  </a:cubicBezTo>
                  <a:lnTo>
                    <a:pt x="0" y="82894"/>
                  </a:lnTo>
                  <a:cubicBezTo>
                    <a:pt x="0" y="60909"/>
                    <a:pt x="8733" y="39825"/>
                    <a:pt x="24279" y="24279"/>
                  </a:cubicBezTo>
                  <a:cubicBezTo>
                    <a:pt x="39825" y="8733"/>
                    <a:pt x="60909" y="0"/>
                    <a:pt x="82894" y="0"/>
                  </a:cubicBezTo>
                  <a:close/>
                </a:path>
              </a:pathLst>
            </a:custGeom>
            <a:solidFill>
              <a:srgbClr val="29C978"/>
            </a:solidFill>
            <a:ln w="19050" cap="rnd">
              <a:solidFill>
                <a:srgbClr val="222221"/>
              </a:solidFill>
              <a:prstDash val="solid"/>
              <a:round/>
            </a:ln>
          </p:spPr>
        </p:sp>
        <p:sp>
          <p:nvSpPr>
            <p:cNvPr name="TextBox 28" id="28"/>
            <p:cNvSpPr txBox="true"/>
            <p:nvPr/>
          </p:nvSpPr>
          <p:spPr>
            <a:xfrm>
              <a:off x="0" y="-104775"/>
              <a:ext cx="1872306" cy="345605"/>
            </a:xfrm>
            <a:prstGeom prst="rect">
              <a:avLst/>
            </a:prstGeom>
          </p:spPr>
          <p:txBody>
            <a:bodyPr anchor="ctr" rtlCol="false" tIns="50800" lIns="50800" bIns="50800" rIns="50800"/>
            <a:lstStyle/>
            <a:p>
              <a:pPr algn="ctr" marL="0" indent="0" lvl="0">
                <a:lnSpc>
                  <a:spcPts val="3899"/>
                </a:lnSpc>
                <a:spcBef>
                  <a:spcPct val="0"/>
                </a:spcBef>
              </a:pPr>
              <a:r>
                <a:rPr lang="en-US" sz="2999">
                  <a:solidFill>
                    <a:srgbClr val="222221"/>
                  </a:solidFill>
                  <a:latin typeface="Heading Now 71-78"/>
                  <a:ea typeface="Heading Now 71-78"/>
                  <a:cs typeface="Heading Now 71-78"/>
                  <a:sym typeface="Heading Now 71-78"/>
                </a:rPr>
                <a:t>Đại học Bách Khoa Hà Nội     </a:t>
              </a:r>
            </a:p>
          </p:txBody>
        </p:sp>
      </p:grpSp>
      <p:grpSp>
        <p:nvGrpSpPr>
          <p:cNvPr name="Group 29" id="29"/>
          <p:cNvGrpSpPr/>
          <p:nvPr/>
        </p:nvGrpSpPr>
        <p:grpSpPr>
          <a:xfrm rot="0">
            <a:off x="8689461" y="8056975"/>
            <a:ext cx="1621674" cy="1201325"/>
            <a:chOff x="0" y="0"/>
            <a:chExt cx="325097" cy="240830"/>
          </a:xfrm>
        </p:grpSpPr>
        <p:sp>
          <p:nvSpPr>
            <p:cNvPr name="Freeform 30" id="30"/>
            <p:cNvSpPr/>
            <p:nvPr/>
          </p:nvSpPr>
          <p:spPr>
            <a:xfrm flipH="false" flipV="false" rot="0">
              <a:off x="0" y="0"/>
              <a:ext cx="325097" cy="240830"/>
            </a:xfrm>
            <a:custGeom>
              <a:avLst/>
              <a:gdLst/>
              <a:ahLst/>
              <a:cxnLst/>
              <a:rect r="r" b="b" t="t" l="l"/>
              <a:pathLst>
                <a:path h="240830" w="325097">
                  <a:moveTo>
                    <a:pt x="120415" y="0"/>
                  </a:moveTo>
                  <a:lnTo>
                    <a:pt x="204682" y="0"/>
                  </a:lnTo>
                  <a:cubicBezTo>
                    <a:pt x="236618" y="0"/>
                    <a:pt x="267246" y="12687"/>
                    <a:pt x="289828" y="35269"/>
                  </a:cubicBezTo>
                  <a:cubicBezTo>
                    <a:pt x="312410" y="57851"/>
                    <a:pt x="325097" y="88479"/>
                    <a:pt x="325097" y="120415"/>
                  </a:cubicBezTo>
                  <a:lnTo>
                    <a:pt x="325097" y="120415"/>
                  </a:lnTo>
                  <a:cubicBezTo>
                    <a:pt x="325097" y="186918"/>
                    <a:pt x="271185" y="240830"/>
                    <a:pt x="204682" y="240830"/>
                  </a:cubicBezTo>
                  <a:lnTo>
                    <a:pt x="120415" y="240830"/>
                  </a:lnTo>
                  <a:cubicBezTo>
                    <a:pt x="88479" y="240830"/>
                    <a:pt x="57851" y="228143"/>
                    <a:pt x="35269" y="205561"/>
                  </a:cubicBezTo>
                  <a:cubicBezTo>
                    <a:pt x="12687" y="182979"/>
                    <a:pt x="0" y="152351"/>
                    <a:pt x="0" y="120415"/>
                  </a:cubicBezTo>
                  <a:lnTo>
                    <a:pt x="0" y="120415"/>
                  </a:lnTo>
                  <a:cubicBezTo>
                    <a:pt x="0" y="88479"/>
                    <a:pt x="12687" y="57851"/>
                    <a:pt x="35269" y="35269"/>
                  </a:cubicBezTo>
                  <a:cubicBezTo>
                    <a:pt x="57851" y="12687"/>
                    <a:pt x="88479" y="0"/>
                    <a:pt x="120415" y="0"/>
                  </a:cubicBezTo>
                  <a:close/>
                </a:path>
              </a:pathLst>
            </a:custGeom>
            <a:solidFill>
              <a:srgbClr val="222221"/>
            </a:solidFill>
            <a:ln w="19050" cap="rnd">
              <a:solidFill>
                <a:srgbClr val="222221"/>
              </a:solidFill>
              <a:prstDash val="solid"/>
              <a:round/>
            </a:ln>
          </p:spPr>
        </p:sp>
        <p:sp>
          <p:nvSpPr>
            <p:cNvPr name="TextBox 31" id="31"/>
            <p:cNvSpPr txBox="true"/>
            <p:nvPr/>
          </p:nvSpPr>
          <p:spPr>
            <a:xfrm>
              <a:off x="0" y="-66675"/>
              <a:ext cx="325097" cy="307505"/>
            </a:xfrm>
            <a:prstGeom prst="rect">
              <a:avLst/>
            </a:prstGeom>
          </p:spPr>
          <p:txBody>
            <a:bodyPr anchor="ctr" rtlCol="false" tIns="50800" lIns="50800" bIns="50800" rIns="50800"/>
            <a:lstStyle/>
            <a:p>
              <a:pPr algn="l" marL="0" indent="0" lvl="0">
                <a:lnSpc>
                  <a:spcPts val="2599"/>
                </a:lnSpc>
                <a:spcBef>
                  <a:spcPct val="0"/>
                </a:spcBef>
              </a:pPr>
            </a:p>
          </p:txBody>
        </p:sp>
      </p:grpSp>
      <p:sp>
        <p:nvSpPr>
          <p:cNvPr name="Freeform 32" id="32"/>
          <p:cNvSpPr/>
          <p:nvPr/>
        </p:nvSpPr>
        <p:spPr>
          <a:xfrm flipH="false" flipV="false" rot="0">
            <a:off x="9183261" y="8340022"/>
            <a:ext cx="634075" cy="635230"/>
          </a:xfrm>
          <a:custGeom>
            <a:avLst/>
            <a:gdLst/>
            <a:ahLst/>
            <a:cxnLst/>
            <a:rect r="r" b="b" t="t" l="l"/>
            <a:pathLst>
              <a:path h="635230" w="634075">
                <a:moveTo>
                  <a:pt x="0" y="0"/>
                </a:moveTo>
                <a:lnTo>
                  <a:pt x="634075" y="0"/>
                </a:lnTo>
                <a:lnTo>
                  <a:pt x="634075" y="635230"/>
                </a:lnTo>
                <a:lnTo>
                  <a:pt x="0" y="63523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3" id="33"/>
          <p:cNvGrpSpPr/>
          <p:nvPr/>
        </p:nvGrpSpPr>
        <p:grpSpPr>
          <a:xfrm rot="0">
            <a:off x="0" y="0"/>
            <a:ext cx="18288000" cy="788777"/>
            <a:chOff x="0" y="0"/>
            <a:chExt cx="4816593" cy="207744"/>
          </a:xfrm>
        </p:grpSpPr>
        <p:sp>
          <p:nvSpPr>
            <p:cNvPr name="Freeform 34" id="34"/>
            <p:cNvSpPr/>
            <p:nvPr/>
          </p:nvSpPr>
          <p:spPr>
            <a:xfrm flipH="false" flipV="false" rot="0">
              <a:off x="0" y="0"/>
              <a:ext cx="4816592" cy="207744"/>
            </a:xfrm>
            <a:custGeom>
              <a:avLst/>
              <a:gdLst/>
              <a:ahLst/>
              <a:cxnLst/>
              <a:rect r="r" b="b" t="t" l="l"/>
              <a:pathLst>
                <a:path h="207744" w="4816592">
                  <a:moveTo>
                    <a:pt x="0" y="0"/>
                  </a:moveTo>
                  <a:lnTo>
                    <a:pt x="4816592" y="0"/>
                  </a:lnTo>
                  <a:lnTo>
                    <a:pt x="4816592" y="207744"/>
                  </a:lnTo>
                  <a:lnTo>
                    <a:pt x="0" y="207744"/>
                  </a:lnTo>
                  <a:close/>
                </a:path>
              </a:pathLst>
            </a:custGeom>
            <a:solidFill>
              <a:srgbClr val="222221"/>
            </a:solidFill>
            <a:ln cap="sq">
              <a:noFill/>
              <a:prstDash val="solid"/>
              <a:miter/>
            </a:ln>
          </p:spPr>
        </p:sp>
        <p:sp>
          <p:nvSpPr>
            <p:cNvPr name="TextBox 35" id="35"/>
            <p:cNvSpPr txBox="true"/>
            <p:nvPr/>
          </p:nvSpPr>
          <p:spPr>
            <a:xfrm>
              <a:off x="0" y="-19050"/>
              <a:ext cx="4816593" cy="226794"/>
            </a:xfrm>
            <a:prstGeom prst="rect">
              <a:avLst/>
            </a:prstGeom>
          </p:spPr>
          <p:txBody>
            <a:bodyPr anchor="ctr" rtlCol="false" tIns="254000" lIns="254000" bIns="254000" rIns="254000"/>
            <a:lstStyle/>
            <a:p>
              <a:pPr algn="ctr">
                <a:lnSpc>
                  <a:spcPts val="1500"/>
                </a:lnSpc>
              </a:pPr>
            </a:p>
          </p:txBody>
        </p:sp>
      </p:gr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FF8F0"/>
        </a:solidFill>
      </p:bgPr>
    </p:bg>
    <p:spTree>
      <p:nvGrpSpPr>
        <p:cNvPr id="1" name=""/>
        <p:cNvGrpSpPr/>
        <p:nvPr/>
      </p:nvGrpSpPr>
      <p:grpSpPr>
        <a:xfrm>
          <a:off x="0" y="0"/>
          <a:ext cx="0" cy="0"/>
          <a:chOff x="0" y="0"/>
          <a:chExt cx="0" cy="0"/>
        </a:xfrm>
      </p:grpSpPr>
      <p:grpSp>
        <p:nvGrpSpPr>
          <p:cNvPr name="Group 2" id="2"/>
          <p:cNvGrpSpPr/>
          <p:nvPr/>
        </p:nvGrpSpPr>
        <p:grpSpPr>
          <a:xfrm rot="0">
            <a:off x="5343689" y="1028700"/>
            <a:ext cx="12423166" cy="2538844"/>
            <a:chOff x="0" y="0"/>
            <a:chExt cx="3271945" cy="668667"/>
          </a:xfrm>
        </p:grpSpPr>
        <p:sp>
          <p:nvSpPr>
            <p:cNvPr name="Freeform 3" id="3"/>
            <p:cNvSpPr/>
            <p:nvPr/>
          </p:nvSpPr>
          <p:spPr>
            <a:xfrm flipH="false" flipV="false" rot="0">
              <a:off x="0" y="0"/>
              <a:ext cx="3271945" cy="668667"/>
            </a:xfrm>
            <a:custGeom>
              <a:avLst/>
              <a:gdLst/>
              <a:ahLst/>
              <a:cxnLst/>
              <a:rect r="r" b="b" t="t" l="l"/>
              <a:pathLst>
                <a:path h="668667" w="3271945">
                  <a:moveTo>
                    <a:pt x="12464" y="0"/>
                  </a:moveTo>
                  <a:lnTo>
                    <a:pt x="3259481" y="0"/>
                  </a:lnTo>
                  <a:cubicBezTo>
                    <a:pt x="3266365" y="0"/>
                    <a:pt x="3271945" y="5580"/>
                    <a:pt x="3271945" y="12464"/>
                  </a:cubicBezTo>
                  <a:lnTo>
                    <a:pt x="3271945" y="656203"/>
                  </a:lnTo>
                  <a:cubicBezTo>
                    <a:pt x="3271945" y="663087"/>
                    <a:pt x="3266365" y="668667"/>
                    <a:pt x="3259481" y="668667"/>
                  </a:cubicBezTo>
                  <a:lnTo>
                    <a:pt x="12464" y="668667"/>
                  </a:lnTo>
                  <a:cubicBezTo>
                    <a:pt x="5580" y="668667"/>
                    <a:pt x="0" y="663087"/>
                    <a:pt x="0" y="656203"/>
                  </a:cubicBezTo>
                  <a:lnTo>
                    <a:pt x="0" y="12464"/>
                  </a:lnTo>
                  <a:cubicBezTo>
                    <a:pt x="0" y="5580"/>
                    <a:pt x="5580" y="0"/>
                    <a:pt x="12464" y="0"/>
                  </a:cubicBezTo>
                  <a:close/>
                </a:path>
              </a:pathLst>
            </a:custGeom>
            <a:solidFill>
              <a:srgbClr val="FFF8F0"/>
            </a:solidFill>
            <a:ln w="19050" cap="sq">
              <a:solidFill>
                <a:srgbClr val="222221"/>
              </a:solidFill>
              <a:prstDash val="solid"/>
              <a:miter/>
            </a:ln>
          </p:spPr>
        </p:sp>
        <p:sp>
          <p:nvSpPr>
            <p:cNvPr name="TextBox 4" id="4"/>
            <p:cNvSpPr txBox="true"/>
            <p:nvPr/>
          </p:nvSpPr>
          <p:spPr>
            <a:xfrm>
              <a:off x="0" y="-19050"/>
              <a:ext cx="3271945" cy="687717"/>
            </a:xfrm>
            <a:prstGeom prst="rect">
              <a:avLst/>
            </a:prstGeom>
          </p:spPr>
          <p:txBody>
            <a:bodyPr anchor="ctr" rtlCol="false" tIns="50800" lIns="50800" bIns="50800" rIns="50800"/>
            <a:lstStyle/>
            <a:p>
              <a:pPr algn="ctr">
                <a:lnSpc>
                  <a:spcPts val="1400"/>
                </a:lnSpc>
              </a:pPr>
            </a:p>
          </p:txBody>
        </p:sp>
      </p:grpSp>
      <p:grpSp>
        <p:nvGrpSpPr>
          <p:cNvPr name="Group 5" id="5"/>
          <p:cNvGrpSpPr/>
          <p:nvPr/>
        </p:nvGrpSpPr>
        <p:grpSpPr>
          <a:xfrm rot="0">
            <a:off x="5347333" y="3873211"/>
            <a:ext cx="12419521" cy="2538844"/>
            <a:chOff x="0" y="0"/>
            <a:chExt cx="3270985" cy="668667"/>
          </a:xfrm>
        </p:grpSpPr>
        <p:sp>
          <p:nvSpPr>
            <p:cNvPr name="Freeform 6" id="6"/>
            <p:cNvSpPr/>
            <p:nvPr/>
          </p:nvSpPr>
          <p:spPr>
            <a:xfrm flipH="false" flipV="false" rot="0">
              <a:off x="0" y="0"/>
              <a:ext cx="3270985" cy="668667"/>
            </a:xfrm>
            <a:custGeom>
              <a:avLst/>
              <a:gdLst/>
              <a:ahLst/>
              <a:cxnLst/>
              <a:rect r="r" b="b" t="t" l="l"/>
              <a:pathLst>
                <a:path h="668667" w="3270985">
                  <a:moveTo>
                    <a:pt x="12467" y="0"/>
                  </a:moveTo>
                  <a:lnTo>
                    <a:pt x="3258517" y="0"/>
                  </a:lnTo>
                  <a:cubicBezTo>
                    <a:pt x="3265403" y="0"/>
                    <a:pt x="3270985" y="5582"/>
                    <a:pt x="3270985" y="12467"/>
                  </a:cubicBezTo>
                  <a:lnTo>
                    <a:pt x="3270985" y="656199"/>
                  </a:lnTo>
                  <a:cubicBezTo>
                    <a:pt x="3270985" y="663085"/>
                    <a:pt x="3265403" y="668667"/>
                    <a:pt x="3258517" y="668667"/>
                  </a:cubicBezTo>
                  <a:lnTo>
                    <a:pt x="12467" y="668667"/>
                  </a:lnTo>
                  <a:cubicBezTo>
                    <a:pt x="5582" y="668667"/>
                    <a:pt x="0" y="663085"/>
                    <a:pt x="0" y="656199"/>
                  </a:cubicBezTo>
                  <a:lnTo>
                    <a:pt x="0" y="12467"/>
                  </a:lnTo>
                  <a:cubicBezTo>
                    <a:pt x="0" y="5582"/>
                    <a:pt x="5582" y="0"/>
                    <a:pt x="12467" y="0"/>
                  </a:cubicBezTo>
                  <a:close/>
                </a:path>
              </a:pathLst>
            </a:custGeom>
            <a:solidFill>
              <a:srgbClr val="FFF8F0"/>
            </a:solidFill>
            <a:ln w="19050" cap="sq">
              <a:solidFill>
                <a:srgbClr val="222221"/>
              </a:solidFill>
              <a:prstDash val="solid"/>
              <a:miter/>
            </a:ln>
          </p:spPr>
        </p:sp>
        <p:sp>
          <p:nvSpPr>
            <p:cNvPr name="TextBox 7" id="7"/>
            <p:cNvSpPr txBox="true"/>
            <p:nvPr/>
          </p:nvSpPr>
          <p:spPr>
            <a:xfrm>
              <a:off x="0" y="38100"/>
              <a:ext cx="3270985" cy="630567"/>
            </a:xfrm>
            <a:prstGeom prst="rect">
              <a:avLst/>
            </a:prstGeom>
          </p:spPr>
          <p:txBody>
            <a:bodyPr anchor="ctr" rtlCol="false" tIns="50800" lIns="50800" bIns="50800" rIns="50800"/>
            <a:lstStyle/>
            <a:p>
              <a:pPr algn="just">
                <a:lnSpc>
                  <a:spcPts val="1999"/>
                </a:lnSpc>
              </a:pPr>
            </a:p>
            <a:p>
              <a:pPr algn="just">
                <a:lnSpc>
                  <a:spcPts val="1999"/>
                </a:lnSpc>
              </a:pPr>
            </a:p>
            <a:p>
              <a:pPr algn="just">
                <a:lnSpc>
                  <a:spcPts val="1999"/>
                </a:lnSpc>
              </a:pPr>
            </a:p>
            <a:p>
              <a:pPr algn="just">
                <a:lnSpc>
                  <a:spcPts val="1999"/>
                </a:lnSpc>
              </a:pPr>
            </a:p>
          </p:txBody>
        </p:sp>
      </p:grpSp>
      <p:grpSp>
        <p:nvGrpSpPr>
          <p:cNvPr name="Group 8" id="8"/>
          <p:cNvGrpSpPr/>
          <p:nvPr/>
        </p:nvGrpSpPr>
        <p:grpSpPr>
          <a:xfrm rot="0">
            <a:off x="5347333" y="6780875"/>
            <a:ext cx="12419521" cy="2538844"/>
            <a:chOff x="0" y="0"/>
            <a:chExt cx="3270985" cy="668667"/>
          </a:xfrm>
        </p:grpSpPr>
        <p:sp>
          <p:nvSpPr>
            <p:cNvPr name="Freeform 9" id="9"/>
            <p:cNvSpPr/>
            <p:nvPr/>
          </p:nvSpPr>
          <p:spPr>
            <a:xfrm flipH="false" flipV="false" rot="0">
              <a:off x="0" y="0"/>
              <a:ext cx="3270985" cy="668667"/>
            </a:xfrm>
            <a:custGeom>
              <a:avLst/>
              <a:gdLst/>
              <a:ahLst/>
              <a:cxnLst/>
              <a:rect r="r" b="b" t="t" l="l"/>
              <a:pathLst>
                <a:path h="668667" w="3270985">
                  <a:moveTo>
                    <a:pt x="12467" y="0"/>
                  </a:moveTo>
                  <a:lnTo>
                    <a:pt x="3258517" y="0"/>
                  </a:lnTo>
                  <a:cubicBezTo>
                    <a:pt x="3265403" y="0"/>
                    <a:pt x="3270985" y="5582"/>
                    <a:pt x="3270985" y="12467"/>
                  </a:cubicBezTo>
                  <a:lnTo>
                    <a:pt x="3270985" y="656199"/>
                  </a:lnTo>
                  <a:cubicBezTo>
                    <a:pt x="3270985" y="663085"/>
                    <a:pt x="3265403" y="668667"/>
                    <a:pt x="3258517" y="668667"/>
                  </a:cubicBezTo>
                  <a:lnTo>
                    <a:pt x="12467" y="668667"/>
                  </a:lnTo>
                  <a:cubicBezTo>
                    <a:pt x="5582" y="668667"/>
                    <a:pt x="0" y="663085"/>
                    <a:pt x="0" y="656199"/>
                  </a:cubicBezTo>
                  <a:lnTo>
                    <a:pt x="0" y="12467"/>
                  </a:lnTo>
                  <a:cubicBezTo>
                    <a:pt x="0" y="5582"/>
                    <a:pt x="5582" y="0"/>
                    <a:pt x="12467" y="0"/>
                  </a:cubicBezTo>
                  <a:close/>
                </a:path>
              </a:pathLst>
            </a:custGeom>
            <a:solidFill>
              <a:srgbClr val="FFF8F0"/>
            </a:solidFill>
            <a:ln w="19050" cap="sq">
              <a:solidFill>
                <a:srgbClr val="222221"/>
              </a:solidFill>
              <a:prstDash val="solid"/>
              <a:miter/>
            </a:ln>
          </p:spPr>
        </p:sp>
        <p:sp>
          <p:nvSpPr>
            <p:cNvPr name="TextBox 10" id="10"/>
            <p:cNvSpPr txBox="true"/>
            <p:nvPr/>
          </p:nvSpPr>
          <p:spPr>
            <a:xfrm>
              <a:off x="0" y="-19050"/>
              <a:ext cx="3270985" cy="687717"/>
            </a:xfrm>
            <a:prstGeom prst="rect">
              <a:avLst/>
            </a:prstGeom>
          </p:spPr>
          <p:txBody>
            <a:bodyPr anchor="ctr" rtlCol="false" tIns="50800" lIns="50800" bIns="50800" rIns="50800"/>
            <a:lstStyle/>
            <a:p>
              <a:pPr algn="ctr">
                <a:lnSpc>
                  <a:spcPts val="1400"/>
                </a:lnSpc>
              </a:pPr>
            </a:p>
          </p:txBody>
        </p:sp>
      </p:grpSp>
      <p:sp>
        <p:nvSpPr>
          <p:cNvPr name="AutoShape 11" id="11"/>
          <p:cNvSpPr/>
          <p:nvPr/>
        </p:nvSpPr>
        <p:spPr>
          <a:xfrm rot="-5400000">
            <a:off x="-183866" y="5115069"/>
            <a:ext cx="10324811" cy="0"/>
          </a:xfrm>
          <a:prstGeom prst="line">
            <a:avLst/>
          </a:prstGeom>
          <a:ln cap="flat" w="19050">
            <a:solidFill>
              <a:srgbClr val="222221"/>
            </a:solidFill>
            <a:prstDash val="solid"/>
            <a:headEnd type="none" len="sm" w="sm"/>
            <a:tailEnd type="none" len="sm" w="sm"/>
          </a:ln>
        </p:spPr>
      </p:sp>
      <p:grpSp>
        <p:nvGrpSpPr>
          <p:cNvPr name="Group 12" id="12"/>
          <p:cNvGrpSpPr/>
          <p:nvPr/>
        </p:nvGrpSpPr>
        <p:grpSpPr>
          <a:xfrm rot="0">
            <a:off x="5528514" y="1811664"/>
            <a:ext cx="4275460" cy="779634"/>
            <a:chOff x="0" y="0"/>
            <a:chExt cx="1126047" cy="205336"/>
          </a:xfrm>
        </p:grpSpPr>
        <p:sp>
          <p:nvSpPr>
            <p:cNvPr name="Freeform 13" id="13"/>
            <p:cNvSpPr/>
            <p:nvPr/>
          </p:nvSpPr>
          <p:spPr>
            <a:xfrm flipH="false" flipV="false" rot="0">
              <a:off x="0" y="0"/>
              <a:ext cx="1126047" cy="205336"/>
            </a:xfrm>
            <a:custGeom>
              <a:avLst/>
              <a:gdLst/>
              <a:ahLst/>
              <a:cxnLst/>
              <a:rect r="r" b="b" t="t" l="l"/>
              <a:pathLst>
                <a:path h="205336" w="1126047">
                  <a:moveTo>
                    <a:pt x="36216" y="0"/>
                  </a:moveTo>
                  <a:lnTo>
                    <a:pt x="1089831" y="0"/>
                  </a:lnTo>
                  <a:cubicBezTo>
                    <a:pt x="1099436" y="0"/>
                    <a:pt x="1108648" y="3816"/>
                    <a:pt x="1115440" y="10607"/>
                  </a:cubicBezTo>
                  <a:cubicBezTo>
                    <a:pt x="1122231" y="17399"/>
                    <a:pt x="1126047" y="26611"/>
                    <a:pt x="1126047" y="36216"/>
                  </a:cubicBezTo>
                  <a:lnTo>
                    <a:pt x="1126047" y="169120"/>
                  </a:lnTo>
                  <a:cubicBezTo>
                    <a:pt x="1126047" y="189121"/>
                    <a:pt x="1109833" y="205336"/>
                    <a:pt x="1089831" y="205336"/>
                  </a:cubicBezTo>
                  <a:lnTo>
                    <a:pt x="36216" y="205336"/>
                  </a:lnTo>
                  <a:cubicBezTo>
                    <a:pt x="16214" y="205336"/>
                    <a:pt x="0" y="189121"/>
                    <a:pt x="0" y="169120"/>
                  </a:cubicBezTo>
                  <a:lnTo>
                    <a:pt x="0" y="36216"/>
                  </a:lnTo>
                  <a:cubicBezTo>
                    <a:pt x="0" y="16214"/>
                    <a:pt x="16214" y="0"/>
                    <a:pt x="36216" y="0"/>
                  </a:cubicBezTo>
                  <a:close/>
                </a:path>
              </a:pathLst>
            </a:custGeom>
            <a:solidFill>
              <a:srgbClr val="B9F1D1"/>
            </a:solidFill>
            <a:ln w="19050" cap="sq">
              <a:solidFill>
                <a:srgbClr val="222221"/>
              </a:solidFill>
              <a:prstDash val="solid"/>
              <a:miter/>
            </a:ln>
          </p:spPr>
        </p:sp>
        <p:sp>
          <p:nvSpPr>
            <p:cNvPr name="TextBox 14" id="14"/>
            <p:cNvSpPr txBox="true"/>
            <p:nvPr/>
          </p:nvSpPr>
          <p:spPr>
            <a:xfrm>
              <a:off x="0" y="-9525"/>
              <a:ext cx="1126047" cy="214861"/>
            </a:xfrm>
            <a:prstGeom prst="rect">
              <a:avLst/>
            </a:prstGeom>
          </p:spPr>
          <p:txBody>
            <a:bodyPr anchor="ctr" rtlCol="false" tIns="114300" lIns="114300" bIns="114300" rIns="114300"/>
            <a:lstStyle/>
            <a:p>
              <a:pPr algn="ctr">
                <a:lnSpc>
                  <a:spcPts val="2499"/>
                </a:lnSpc>
              </a:pPr>
              <a:r>
                <a:rPr lang="en-US" b="true" sz="2499">
                  <a:solidFill>
                    <a:srgbClr val="222221"/>
                  </a:solidFill>
                  <a:latin typeface="Heading Now 71-78 Bold"/>
                  <a:ea typeface="Heading Now 71-78 Bold"/>
                  <a:cs typeface="Heading Now 71-78 Bold"/>
                  <a:sym typeface="Heading Now 71-78 Bold"/>
                </a:rPr>
                <a:t>NGÔN NGỮ LẬP TRÌNH</a:t>
              </a:r>
            </a:p>
          </p:txBody>
        </p:sp>
      </p:grpSp>
      <p:grpSp>
        <p:nvGrpSpPr>
          <p:cNvPr name="Group 15" id="15"/>
          <p:cNvGrpSpPr/>
          <p:nvPr/>
        </p:nvGrpSpPr>
        <p:grpSpPr>
          <a:xfrm rot="0">
            <a:off x="5556873" y="4738217"/>
            <a:ext cx="4275460" cy="808831"/>
            <a:chOff x="0" y="0"/>
            <a:chExt cx="1126047" cy="213026"/>
          </a:xfrm>
        </p:grpSpPr>
        <p:sp>
          <p:nvSpPr>
            <p:cNvPr name="Freeform 16" id="16"/>
            <p:cNvSpPr/>
            <p:nvPr/>
          </p:nvSpPr>
          <p:spPr>
            <a:xfrm flipH="false" flipV="false" rot="0">
              <a:off x="0" y="0"/>
              <a:ext cx="1126047" cy="213026"/>
            </a:xfrm>
            <a:custGeom>
              <a:avLst/>
              <a:gdLst/>
              <a:ahLst/>
              <a:cxnLst/>
              <a:rect r="r" b="b" t="t" l="l"/>
              <a:pathLst>
                <a:path h="213026" w="1126047">
                  <a:moveTo>
                    <a:pt x="36216" y="0"/>
                  </a:moveTo>
                  <a:lnTo>
                    <a:pt x="1089831" y="0"/>
                  </a:lnTo>
                  <a:cubicBezTo>
                    <a:pt x="1099436" y="0"/>
                    <a:pt x="1108648" y="3816"/>
                    <a:pt x="1115440" y="10607"/>
                  </a:cubicBezTo>
                  <a:cubicBezTo>
                    <a:pt x="1122231" y="17399"/>
                    <a:pt x="1126047" y="26611"/>
                    <a:pt x="1126047" y="36216"/>
                  </a:cubicBezTo>
                  <a:lnTo>
                    <a:pt x="1126047" y="176810"/>
                  </a:lnTo>
                  <a:cubicBezTo>
                    <a:pt x="1126047" y="196811"/>
                    <a:pt x="1109833" y="213026"/>
                    <a:pt x="1089831" y="213026"/>
                  </a:cubicBezTo>
                  <a:lnTo>
                    <a:pt x="36216" y="213026"/>
                  </a:lnTo>
                  <a:cubicBezTo>
                    <a:pt x="16214" y="213026"/>
                    <a:pt x="0" y="196811"/>
                    <a:pt x="0" y="176810"/>
                  </a:cubicBezTo>
                  <a:lnTo>
                    <a:pt x="0" y="36216"/>
                  </a:lnTo>
                  <a:cubicBezTo>
                    <a:pt x="0" y="16214"/>
                    <a:pt x="16214" y="0"/>
                    <a:pt x="36216" y="0"/>
                  </a:cubicBezTo>
                  <a:close/>
                </a:path>
              </a:pathLst>
            </a:custGeom>
            <a:solidFill>
              <a:srgbClr val="AAF386"/>
            </a:solidFill>
            <a:ln w="19050" cap="sq">
              <a:solidFill>
                <a:srgbClr val="222221"/>
              </a:solidFill>
              <a:prstDash val="solid"/>
              <a:miter/>
            </a:ln>
          </p:spPr>
        </p:sp>
        <p:sp>
          <p:nvSpPr>
            <p:cNvPr name="TextBox 17" id="17"/>
            <p:cNvSpPr txBox="true"/>
            <p:nvPr/>
          </p:nvSpPr>
          <p:spPr>
            <a:xfrm>
              <a:off x="0" y="0"/>
              <a:ext cx="1126047" cy="213026"/>
            </a:xfrm>
            <a:prstGeom prst="rect">
              <a:avLst/>
            </a:prstGeom>
          </p:spPr>
          <p:txBody>
            <a:bodyPr anchor="ctr" rtlCol="false" tIns="114300" lIns="114300" bIns="114300" rIns="114300"/>
            <a:lstStyle/>
            <a:p>
              <a:pPr algn="ctr">
                <a:lnSpc>
                  <a:spcPts val="2399"/>
                </a:lnSpc>
              </a:pPr>
              <a:r>
                <a:rPr lang="en-US" b="true" sz="2399">
                  <a:solidFill>
                    <a:srgbClr val="222221"/>
                  </a:solidFill>
                  <a:latin typeface="Heading Now 71-78 Bold"/>
                  <a:ea typeface="Heading Now 71-78 Bold"/>
                  <a:cs typeface="Heading Now 71-78 Bold"/>
                  <a:sym typeface="Heading Now 71-78 Bold"/>
                </a:rPr>
                <a:t>THƯ VIỆN SỬ DỤNG</a:t>
              </a:r>
            </a:p>
          </p:txBody>
        </p:sp>
      </p:grpSp>
      <p:grpSp>
        <p:nvGrpSpPr>
          <p:cNvPr name="Group 18" id="18"/>
          <p:cNvGrpSpPr/>
          <p:nvPr/>
        </p:nvGrpSpPr>
        <p:grpSpPr>
          <a:xfrm rot="0">
            <a:off x="5556873" y="7583630"/>
            <a:ext cx="4303819" cy="843214"/>
            <a:chOff x="0" y="0"/>
            <a:chExt cx="1133516" cy="222081"/>
          </a:xfrm>
        </p:grpSpPr>
        <p:sp>
          <p:nvSpPr>
            <p:cNvPr name="Freeform 19" id="19"/>
            <p:cNvSpPr/>
            <p:nvPr/>
          </p:nvSpPr>
          <p:spPr>
            <a:xfrm flipH="false" flipV="false" rot="0">
              <a:off x="0" y="0"/>
              <a:ext cx="1133516" cy="222081"/>
            </a:xfrm>
            <a:custGeom>
              <a:avLst/>
              <a:gdLst/>
              <a:ahLst/>
              <a:cxnLst/>
              <a:rect r="r" b="b" t="t" l="l"/>
              <a:pathLst>
                <a:path h="222081" w="1133516">
                  <a:moveTo>
                    <a:pt x="35977" y="0"/>
                  </a:moveTo>
                  <a:lnTo>
                    <a:pt x="1097539" y="0"/>
                  </a:lnTo>
                  <a:cubicBezTo>
                    <a:pt x="1117409" y="0"/>
                    <a:pt x="1133516" y="16107"/>
                    <a:pt x="1133516" y="35977"/>
                  </a:cubicBezTo>
                  <a:lnTo>
                    <a:pt x="1133516" y="186104"/>
                  </a:lnTo>
                  <a:cubicBezTo>
                    <a:pt x="1133516" y="205974"/>
                    <a:pt x="1117409" y="222081"/>
                    <a:pt x="1097539" y="222081"/>
                  </a:cubicBezTo>
                  <a:lnTo>
                    <a:pt x="35977" y="222081"/>
                  </a:lnTo>
                  <a:cubicBezTo>
                    <a:pt x="16107" y="222081"/>
                    <a:pt x="0" y="205974"/>
                    <a:pt x="0" y="186104"/>
                  </a:cubicBezTo>
                  <a:lnTo>
                    <a:pt x="0" y="35977"/>
                  </a:lnTo>
                  <a:cubicBezTo>
                    <a:pt x="0" y="16107"/>
                    <a:pt x="16107" y="0"/>
                    <a:pt x="35977" y="0"/>
                  </a:cubicBezTo>
                  <a:close/>
                </a:path>
              </a:pathLst>
            </a:custGeom>
            <a:solidFill>
              <a:srgbClr val="B9F1D1"/>
            </a:solidFill>
            <a:ln w="19050" cap="sq">
              <a:solidFill>
                <a:srgbClr val="222221"/>
              </a:solidFill>
              <a:prstDash val="solid"/>
              <a:miter/>
            </a:ln>
          </p:spPr>
        </p:sp>
        <p:sp>
          <p:nvSpPr>
            <p:cNvPr name="TextBox 20" id="20"/>
            <p:cNvSpPr txBox="true"/>
            <p:nvPr/>
          </p:nvSpPr>
          <p:spPr>
            <a:xfrm>
              <a:off x="0" y="-9525"/>
              <a:ext cx="1133516" cy="231606"/>
            </a:xfrm>
            <a:prstGeom prst="rect">
              <a:avLst/>
            </a:prstGeom>
          </p:spPr>
          <p:txBody>
            <a:bodyPr anchor="ctr" rtlCol="false" tIns="114300" lIns="114300" bIns="114300" rIns="114300"/>
            <a:lstStyle/>
            <a:p>
              <a:pPr algn="ctr">
                <a:lnSpc>
                  <a:spcPts val="2499"/>
                </a:lnSpc>
              </a:pPr>
              <a:r>
                <a:rPr lang="en-US" b="true" sz="2499">
                  <a:solidFill>
                    <a:srgbClr val="222221"/>
                  </a:solidFill>
                  <a:latin typeface="Heading Now 71-78 Bold"/>
                  <a:ea typeface="Heading Now 71-78 Bold"/>
                  <a:cs typeface="Heading Now 71-78 Bold"/>
                  <a:sym typeface="Heading Now 71-78 Bold"/>
                </a:rPr>
                <a:t>MÔI TRƯỜNG THỰC THI</a:t>
              </a:r>
            </a:p>
          </p:txBody>
        </p:sp>
      </p:grpSp>
      <p:grpSp>
        <p:nvGrpSpPr>
          <p:cNvPr name="Group 21" id="21"/>
          <p:cNvGrpSpPr/>
          <p:nvPr/>
        </p:nvGrpSpPr>
        <p:grpSpPr>
          <a:xfrm rot="0">
            <a:off x="10091068" y="6926405"/>
            <a:ext cx="7477106" cy="2152548"/>
            <a:chOff x="0" y="0"/>
            <a:chExt cx="13292633" cy="3826751"/>
          </a:xfrm>
        </p:grpSpPr>
        <p:sp>
          <p:nvSpPr>
            <p:cNvPr name="Freeform 22" id="22"/>
            <p:cNvSpPr/>
            <p:nvPr/>
          </p:nvSpPr>
          <p:spPr>
            <a:xfrm flipH="false" flipV="false" rot="0">
              <a:off x="0" y="0"/>
              <a:ext cx="13292634" cy="3826751"/>
            </a:xfrm>
            <a:custGeom>
              <a:avLst/>
              <a:gdLst/>
              <a:ahLst/>
              <a:cxnLst/>
              <a:rect r="r" b="b" t="t" l="l"/>
              <a:pathLst>
                <a:path h="3826751" w="13292634">
                  <a:moveTo>
                    <a:pt x="13292634" y="25400"/>
                  </a:moveTo>
                  <a:cubicBezTo>
                    <a:pt x="13292634" y="11372"/>
                    <a:pt x="13281267" y="0"/>
                    <a:pt x="13267234" y="0"/>
                  </a:cubicBezTo>
                  <a:lnTo>
                    <a:pt x="25400" y="0"/>
                  </a:lnTo>
                  <a:cubicBezTo>
                    <a:pt x="11372" y="0"/>
                    <a:pt x="0" y="11372"/>
                    <a:pt x="0" y="25400"/>
                  </a:cubicBezTo>
                  <a:lnTo>
                    <a:pt x="0" y="3801351"/>
                  </a:lnTo>
                  <a:cubicBezTo>
                    <a:pt x="0" y="3815385"/>
                    <a:pt x="11372" y="3826751"/>
                    <a:pt x="25400" y="3826751"/>
                  </a:cubicBezTo>
                  <a:lnTo>
                    <a:pt x="13267234" y="3826751"/>
                  </a:lnTo>
                  <a:cubicBezTo>
                    <a:pt x="13281267" y="3826751"/>
                    <a:pt x="13292634" y="3815385"/>
                    <a:pt x="13292634" y="3801351"/>
                  </a:cubicBezTo>
                  <a:lnTo>
                    <a:pt x="13292634" y="25400"/>
                  </a:lnTo>
                  <a:close/>
                </a:path>
              </a:pathLst>
            </a:custGeom>
            <a:solidFill>
              <a:srgbClr val="E5FFB8"/>
            </a:solidFill>
          </p:spPr>
        </p:sp>
        <p:sp>
          <p:nvSpPr>
            <p:cNvPr name="TextBox 23" id="23"/>
            <p:cNvSpPr txBox="true"/>
            <p:nvPr/>
          </p:nvSpPr>
          <p:spPr>
            <a:xfrm>
              <a:off x="152400" y="158750"/>
              <a:ext cx="12987833" cy="3414001"/>
            </a:xfrm>
            <a:prstGeom prst="rect">
              <a:avLst/>
            </a:prstGeom>
          </p:spPr>
          <p:txBody>
            <a:bodyPr anchor="ctr" rtlCol="false" tIns="254000" lIns="254000" bIns="254000" rIns="254000"/>
            <a:lstStyle/>
            <a:p>
              <a:pPr algn="l">
                <a:lnSpc>
                  <a:spcPts val="2800"/>
                </a:lnSpc>
              </a:pPr>
              <a:r>
                <a:rPr lang="en-US" sz="2000">
                  <a:solidFill>
                    <a:srgbClr val="222221"/>
                  </a:solidFill>
                  <a:latin typeface="Heading Now 71-78"/>
                  <a:ea typeface="Heading Now 71-78"/>
                  <a:cs typeface="Heading Now 71-78"/>
                  <a:sym typeface="Heading Now 71-78"/>
                </a:rPr>
                <a:t>Chạy trên trình biên dịch GCC/Clang, với giao diện dòng lệnh đơn giản.</a:t>
              </a:r>
            </a:p>
          </p:txBody>
        </p:sp>
      </p:grpSp>
      <p:grpSp>
        <p:nvGrpSpPr>
          <p:cNvPr name="Group 24" id="24"/>
          <p:cNvGrpSpPr>
            <a:grpSpLocks noChangeAspect="true"/>
          </p:cNvGrpSpPr>
          <p:nvPr/>
        </p:nvGrpSpPr>
        <p:grpSpPr>
          <a:xfrm rot="0">
            <a:off x="772114" y="4358279"/>
            <a:ext cx="3225350" cy="3225350"/>
            <a:chOff x="0" y="0"/>
            <a:chExt cx="6350000" cy="6350000"/>
          </a:xfrm>
        </p:grpSpPr>
        <p:sp>
          <p:nvSpPr>
            <p:cNvPr name="Freeform 25" id="25"/>
            <p:cNvSpPr/>
            <p:nvPr/>
          </p:nvSpPr>
          <p:spPr>
            <a:xfrm flipH="false" flipV="false" rot="0">
              <a:off x="0" y="0"/>
              <a:ext cx="6350000" cy="6350000"/>
            </a:xfrm>
            <a:custGeom>
              <a:avLst/>
              <a:gdLst/>
              <a:ahLst/>
              <a:cxnLst/>
              <a:rect r="r" b="b" t="t" l="l"/>
              <a:pathLst>
                <a:path h="6350000" w="6350000">
                  <a:moveTo>
                    <a:pt x="5080000" y="6350000"/>
                  </a:moveTo>
                  <a:lnTo>
                    <a:pt x="1270000" y="6350000"/>
                  </a:lnTo>
                  <a:cubicBezTo>
                    <a:pt x="568960" y="6350000"/>
                    <a:pt x="0" y="5781040"/>
                    <a:pt x="0" y="5080000"/>
                  </a:cubicBezTo>
                  <a:lnTo>
                    <a:pt x="0" y="1270000"/>
                  </a:lnTo>
                  <a:cubicBezTo>
                    <a:pt x="0" y="568960"/>
                    <a:pt x="568960" y="0"/>
                    <a:pt x="1270000" y="0"/>
                  </a:cubicBezTo>
                  <a:lnTo>
                    <a:pt x="5080000" y="0"/>
                  </a:lnTo>
                  <a:cubicBezTo>
                    <a:pt x="5781040" y="0"/>
                    <a:pt x="6350000" y="568960"/>
                    <a:pt x="6350000" y="1270000"/>
                  </a:cubicBezTo>
                  <a:lnTo>
                    <a:pt x="6350000" y="5080000"/>
                  </a:lnTo>
                  <a:cubicBezTo>
                    <a:pt x="6350000" y="5781040"/>
                    <a:pt x="5781040" y="6350000"/>
                    <a:pt x="5080000" y="6350000"/>
                  </a:cubicBezTo>
                  <a:close/>
                </a:path>
              </a:pathLst>
            </a:custGeom>
            <a:blipFill>
              <a:blip r:embed="rId2"/>
              <a:stretch>
                <a:fillRect l="0" t="0" r="0" b="0"/>
              </a:stretch>
            </a:blipFill>
          </p:spPr>
        </p:sp>
        <p:sp>
          <p:nvSpPr>
            <p:cNvPr name="Freeform 26" id="26"/>
            <p:cNvSpPr/>
            <p:nvPr/>
          </p:nvSpPr>
          <p:spPr>
            <a:xfrm flipH="false" flipV="false" rot="0">
              <a:off x="0" y="0"/>
              <a:ext cx="6350000" cy="6350000"/>
            </a:xfrm>
            <a:custGeom>
              <a:avLst/>
              <a:gdLst/>
              <a:ahLst/>
              <a:cxnLst/>
              <a:rect r="r" b="b" t="t" l="l"/>
              <a:pathLst>
                <a:path h="6350000" w="6350000">
                  <a:moveTo>
                    <a:pt x="5080000" y="19050"/>
                  </a:moveTo>
                  <a:cubicBezTo>
                    <a:pt x="5769610" y="19050"/>
                    <a:pt x="6330950" y="580390"/>
                    <a:pt x="6330950" y="1270000"/>
                  </a:cubicBezTo>
                  <a:lnTo>
                    <a:pt x="6330950" y="5080000"/>
                  </a:lnTo>
                  <a:cubicBezTo>
                    <a:pt x="6330950" y="5769610"/>
                    <a:pt x="5769610" y="6330950"/>
                    <a:pt x="5080000" y="6330950"/>
                  </a:cubicBezTo>
                  <a:lnTo>
                    <a:pt x="1270000" y="6330950"/>
                  </a:lnTo>
                  <a:cubicBezTo>
                    <a:pt x="580390" y="6330950"/>
                    <a:pt x="19050" y="5769610"/>
                    <a:pt x="19050" y="5080000"/>
                  </a:cubicBezTo>
                  <a:lnTo>
                    <a:pt x="19050" y="1270000"/>
                  </a:lnTo>
                  <a:cubicBezTo>
                    <a:pt x="19050" y="580390"/>
                    <a:pt x="580390" y="19050"/>
                    <a:pt x="1270000" y="19050"/>
                  </a:cubicBezTo>
                  <a:lnTo>
                    <a:pt x="5080000" y="19050"/>
                  </a:lnTo>
                  <a:moveTo>
                    <a:pt x="5080000" y="0"/>
                  </a:moveTo>
                  <a:lnTo>
                    <a:pt x="1270000" y="0"/>
                  </a:lnTo>
                  <a:cubicBezTo>
                    <a:pt x="568960" y="0"/>
                    <a:pt x="0" y="568960"/>
                    <a:pt x="0" y="1270000"/>
                  </a:cubicBezTo>
                  <a:lnTo>
                    <a:pt x="0" y="5080000"/>
                  </a:lnTo>
                  <a:cubicBezTo>
                    <a:pt x="0" y="5781040"/>
                    <a:pt x="568960" y="6350000"/>
                    <a:pt x="1270000" y="6350000"/>
                  </a:cubicBezTo>
                  <a:lnTo>
                    <a:pt x="5080000" y="6350000"/>
                  </a:lnTo>
                  <a:cubicBezTo>
                    <a:pt x="5781040" y="6350000"/>
                    <a:pt x="6350000" y="5781040"/>
                    <a:pt x="6350000" y="5080000"/>
                  </a:cubicBezTo>
                  <a:lnTo>
                    <a:pt x="6350000" y="1270000"/>
                  </a:lnTo>
                  <a:cubicBezTo>
                    <a:pt x="6350000" y="568960"/>
                    <a:pt x="5781040" y="0"/>
                    <a:pt x="5080000" y="0"/>
                  </a:cubicBezTo>
                  <a:lnTo>
                    <a:pt x="5080000" y="0"/>
                  </a:lnTo>
                  <a:close/>
                </a:path>
              </a:pathLst>
            </a:custGeom>
            <a:solidFill>
              <a:srgbClr val="222221"/>
            </a:solidFill>
          </p:spPr>
        </p:sp>
      </p:grpSp>
      <p:grpSp>
        <p:nvGrpSpPr>
          <p:cNvPr name="Group 27" id="27"/>
          <p:cNvGrpSpPr/>
          <p:nvPr/>
        </p:nvGrpSpPr>
        <p:grpSpPr>
          <a:xfrm rot="0">
            <a:off x="10091068" y="4288435"/>
            <a:ext cx="7477106" cy="1771548"/>
            <a:chOff x="0" y="0"/>
            <a:chExt cx="5640836" cy="1336481"/>
          </a:xfrm>
        </p:grpSpPr>
        <p:sp>
          <p:nvSpPr>
            <p:cNvPr name="Freeform 28" id="28"/>
            <p:cNvSpPr/>
            <p:nvPr/>
          </p:nvSpPr>
          <p:spPr>
            <a:xfrm flipH="false" flipV="false" rot="0">
              <a:off x="0" y="0"/>
              <a:ext cx="5640836" cy="1336481"/>
            </a:xfrm>
            <a:custGeom>
              <a:avLst/>
              <a:gdLst/>
              <a:ahLst/>
              <a:cxnLst/>
              <a:rect r="r" b="b" t="t" l="l"/>
              <a:pathLst>
                <a:path h="1336481" w="5640836">
                  <a:moveTo>
                    <a:pt x="20708" y="0"/>
                  </a:moveTo>
                  <a:lnTo>
                    <a:pt x="5620128" y="0"/>
                  </a:lnTo>
                  <a:cubicBezTo>
                    <a:pt x="5625620" y="0"/>
                    <a:pt x="5630887" y="2182"/>
                    <a:pt x="5634771" y="6065"/>
                  </a:cubicBezTo>
                  <a:cubicBezTo>
                    <a:pt x="5638655" y="9949"/>
                    <a:pt x="5640836" y="15216"/>
                    <a:pt x="5640836" y="20708"/>
                  </a:cubicBezTo>
                  <a:lnTo>
                    <a:pt x="5640836" y="1315773"/>
                  </a:lnTo>
                  <a:cubicBezTo>
                    <a:pt x="5640836" y="1327210"/>
                    <a:pt x="5631565" y="1336481"/>
                    <a:pt x="5620128" y="1336481"/>
                  </a:cubicBezTo>
                  <a:lnTo>
                    <a:pt x="20708" y="1336481"/>
                  </a:lnTo>
                  <a:cubicBezTo>
                    <a:pt x="9271" y="1336481"/>
                    <a:pt x="0" y="1327210"/>
                    <a:pt x="0" y="1315773"/>
                  </a:cubicBezTo>
                  <a:lnTo>
                    <a:pt x="0" y="20708"/>
                  </a:lnTo>
                  <a:cubicBezTo>
                    <a:pt x="0" y="9271"/>
                    <a:pt x="9271" y="0"/>
                    <a:pt x="20708" y="0"/>
                  </a:cubicBezTo>
                  <a:close/>
                </a:path>
              </a:pathLst>
            </a:custGeom>
            <a:solidFill>
              <a:srgbClr val="D9D9D9"/>
            </a:solidFill>
            <a:ln cap="sq">
              <a:noFill/>
              <a:prstDash val="sysDot"/>
              <a:miter/>
            </a:ln>
          </p:spPr>
        </p:sp>
        <p:sp>
          <p:nvSpPr>
            <p:cNvPr name="TextBox 29" id="29"/>
            <p:cNvSpPr txBox="true"/>
            <p:nvPr/>
          </p:nvSpPr>
          <p:spPr>
            <a:xfrm>
              <a:off x="0" y="-95250"/>
              <a:ext cx="5640836" cy="1431731"/>
            </a:xfrm>
            <a:prstGeom prst="rect">
              <a:avLst/>
            </a:prstGeom>
          </p:spPr>
          <p:txBody>
            <a:bodyPr anchor="ctr" rtlCol="false" tIns="190500" lIns="190500" bIns="190500" rIns="190500"/>
            <a:lstStyle/>
            <a:p>
              <a:pPr algn="just" marL="431802" indent="-215901" lvl="1">
                <a:lnSpc>
                  <a:spcPts val="2800"/>
                </a:lnSpc>
                <a:buFont typeface="Arial"/>
                <a:buChar char="•"/>
              </a:pPr>
              <a:r>
                <a:rPr lang="en-US" sz="2000">
                  <a:solidFill>
                    <a:srgbClr val="222221"/>
                  </a:solidFill>
                  <a:latin typeface="Heading Now 71-78"/>
                  <a:ea typeface="Heading Now 71-78"/>
                  <a:cs typeface="Heading Now 71-78"/>
                  <a:sym typeface="Heading Now 71-78"/>
                </a:rPr>
                <a:t>math.h: Hỗ trợ các phép toán lượng giác (cos, sin, pow).</a:t>
              </a:r>
            </a:p>
            <a:p>
              <a:pPr algn="just" marL="431802" indent="-215901" lvl="1">
                <a:lnSpc>
                  <a:spcPts val="2800"/>
                </a:lnSpc>
                <a:buFont typeface="Arial"/>
                <a:buChar char="•"/>
              </a:pPr>
              <a:r>
                <a:rPr lang="en-US" sz="2000">
                  <a:solidFill>
                    <a:srgbClr val="222221"/>
                  </a:solidFill>
                  <a:latin typeface="Heading Now 71-78"/>
                  <a:ea typeface="Heading Now 71-78"/>
                  <a:cs typeface="Heading Now 71-78"/>
                  <a:sym typeface="Heading Now 71-78"/>
                </a:rPr>
                <a:t>stdio.h và stdlib.h: Hỗ trợ quản lý I/O và bộ nhớ.</a:t>
              </a:r>
            </a:p>
            <a:p>
              <a:pPr algn="just" marL="431802" indent="-215901" lvl="1">
                <a:lnSpc>
                  <a:spcPts val="2800"/>
                </a:lnSpc>
                <a:buFont typeface="Arial"/>
                <a:buChar char="•"/>
              </a:pPr>
              <a:r>
                <a:rPr lang="en-US" sz="2000">
                  <a:solidFill>
                    <a:srgbClr val="222221"/>
                  </a:solidFill>
                  <a:latin typeface="Heading Now 71-78"/>
                  <a:ea typeface="Heading Now 71-78"/>
                  <a:cs typeface="Heading Now 71-78"/>
                  <a:sym typeface="Heading Now 71-78"/>
                </a:rPr>
                <a:t>stdbool.h: Sử dụng kiểu dữ liệu boolean.</a:t>
              </a:r>
            </a:p>
          </p:txBody>
        </p:sp>
      </p:grpSp>
      <p:grpSp>
        <p:nvGrpSpPr>
          <p:cNvPr name="Group 30" id="30"/>
          <p:cNvGrpSpPr/>
          <p:nvPr/>
        </p:nvGrpSpPr>
        <p:grpSpPr>
          <a:xfrm rot="0">
            <a:off x="11672547" y="1215390"/>
            <a:ext cx="4633522" cy="1972182"/>
            <a:chOff x="0" y="0"/>
            <a:chExt cx="2106774" cy="896713"/>
          </a:xfrm>
        </p:grpSpPr>
        <p:sp>
          <p:nvSpPr>
            <p:cNvPr name="Freeform 31" id="31"/>
            <p:cNvSpPr/>
            <p:nvPr/>
          </p:nvSpPr>
          <p:spPr>
            <a:xfrm flipH="false" flipV="false" rot="0">
              <a:off x="0" y="0"/>
              <a:ext cx="2106774" cy="896713"/>
            </a:xfrm>
            <a:custGeom>
              <a:avLst/>
              <a:gdLst/>
              <a:ahLst/>
              <a:cxnLst/>
              <a:rect r="r" b="b" t="t" l="l"/>
              <a:pathLst>
                <a:path h="896713" w="2106774">
                  <a:moveTo>
                    <a:pt x="0" y="0"/>
                  </a:moveTo>
                  <a:lnTo>
                    <a:pt x="2106774" y="0"/>
                  </a:lnTo>
                  <a:lnTo>
                    <a:pt x="2106774" y="896713"/>
                  </a:lnTo>
                  <a:lnTo>
                    <a:pt x="0" y="896713"/>
                  </a:lnTo>
                  <a:close/>
                </a:path>
              </a:pathLst>
            </a:custGeom>
            <a:blipFill>
              <a:blip r:embed="rId3"/>
              <a:stretch>
                <a:fillRect l="0" t="-5799" r="0" b="-5799"/>
              </a:stretch>
            </a:blipFill>
          </p:spPr>
        </p:sp>
      </p:grpSp>
      <p:sp>
        <p:nvSpPr>
          <p:cNvPr name="TextBox 32" id="32"/>
          <p:cNvSpPr txBox="true"/>
          <p:nvPr/>
        </p:nvSpPr>
        <p:spPr>
          <a:xfrm rot="0">
            <a:off x="280856" y="896293"/>
            <a:ext cx="4464453" cy="561994"/>
          </a:xfrm>
          <a:prstGeom prst="rect">
            <a:avLst/>
          </a:prstGeom>
        </p:spPr>
        <p:txBody>
          <a:bodyPr anchor="t" rtlCol="false" tIns="0" lIns="0" bIns="0" rIns="0">
            <a:spAutoFit/>
          </a:bodyPr>
          <a:lstStyle/>
          <a:p>
            <a:pPr algn="ctr">
              <a:lnSpc>
                <a:spcPts val="3840"/>
              </a:lnSpc>
            </a:pPr>
            <a:r>
              <a:rPr lang="en-US" sz="3200">
                <a:solidFill>
                  <a:srgbClr val="222221"/>
                </a:solidFill>
                <a:latin typeface="Heading Now 71-78"/>
                <a:ea typeface="Heading Now 71-78"/>
                <a:cs typeface="Heading Now 71-78"/>
                <a:sym typeface="Heading Now 71-78"/>
              </a:rPr>
              <a:t>Môi trường lập trình</a:t>
            </a:r>
          </a:p>
        </p:txBody>
      </p:sp>
      <p:sp>
        <p:nvSpPr>
          <p:cNvPr name="TextBox 33" id="33"/>
          <p:cNvSpPr txBox="true"/>
          <p:nvPr/>
        </p:nvSpPr>
        <p:spPr>
          <a:xfrm rot="0">
            <a:off x="281577" y="7745534"/>
            <a:ext cx="4206425" cy="304762"/>
          </a:xfrm>
          <a:prstGeom prst="rect">
            <a:avLst/>
          </a:prstGeom>
        </p:spPr>
        <p:txBody>
          <a:bodyPr anchor="t" rtlCol="false" tIns="0" lIns="0" bIns="0" rIns="0">
            <a:spAutoFit/>
          </a:bodyPr>
          <a:lstStyle/>
          <a:p>
            <a:pPr algn="ctr">
              <a:lnSpc>
                <a:spcPts val="2100"/>
              </a:lnSpc>
            </a:pPr>
            <a:r>
              <a:rPr lang="en-US" sz="1500">
                <a:solidFill>
                  <a:srgbClr val="222221"/>
                </a:solidFill>
                <a:latin typeface="Heading Now 71-78"/>
                <a:ea typeface="Heading Now 71-78"/>
                <a:cs typeface="Heading Now 71-78"/>
                <a:sym typeface="Heading Now 71-78"/>
              </a:rPr>
              <a:t>Hình ảnh chỉ mang tính chất minh họa</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FF8F0"/>
        </a:solidFill>
      </p:bgPr>
    </p:bg>
    <p:spTree>
      <p:nvGrpSpPr>
        <p:cNvPr id="1" name=""/>
        <p:cNvGrpSpPr/>
        <p:nvPr/>
      </p:nvGrpSpPr>
      <p:grpSpPr>
        <a:xfrm>
          <a:off x="0" y="0"/>
          <a:ext cx="0" cy="0"/>
          <a:chOff x="0" y="0"/>
          <a:chExt cx="0" cy="0"/>
        </a:xfrm>
      </p:grpSpPr>
      <p:grpSp>
        <p:nvGrpSpPr>
          <p:cNvPr name="Group 2" id="2"/>
          <p:cNvGrpSpPr/>
          <p:nvPr/>
        </p:nvGrpSpPr>
        <p:grpSpPr>
          <a:xfrm rot="0">
            <a:off x="-241561" y="-240418"/>
            <a:ext cx="7130720" cy="10767837"/>
            <a:chOff x="0" y="0"/>
            <a:chExt cx="1878050" cy="2835973"/>
          </a:xfrm>
        </p:grpSpPr>
        <p:sp>
          <p:nvSpPr>
            <p:cNvPr name="Freeform 3" id="3"/>
            <p:cNvSpPr/>
            <p:nvPr/>
          </p:nvSpPr>
          <p:spPr>
            <a:xfrm flipH="false" flipV="false" rot="0">
              <a:off x="0" y="0"/>
              <a:ext cx="1878050" cy="2835973"/>
            </a:xfrm>
            <a:custGeom>
              <a:avLst/>
              <a:gdLst/>
              <a:ahLst/>
              <a:cxnLst/>
              <a:rect r="r" b="b" t="t" l="l"/>
              <a:pathLst>
                <a:path h="2835973" w="1878050">
                  <a:moveTo>
                    <a:pt x="0" y="0"/>
                  </a:moveTo>
                  <a:lnTo>
                    <a:pt x="1878050" y="0"/>
                  </a:lnTo>
                  <a:lnTo>
                    <a:pt x="1878050" y="2835973"/>
                  </a:lnTo>
                  <a:lnTo>
                    <a:pt x="0" y="2835973"/>
                  </a:lnTo>
                  <a:close/>
                </a:path>
              </a:pathLst>
            </a:custGeom>
            <a:solidFill>
              <a:srgbClr val="29C978"/>
            </a:solidFill>
            <a:ln w="19050" cap="sq">
              <a:solidFill>
                <a:srgbClr val="222221"/>
              </a:solidFill>
              <a:prstDash val="solid"/>
              <a:miter/>
            </a:ln>
          </p:spPr>
        </p:sp>
        <p:sp>
          <p:nvSpPr>
            <p:cNvPr name="TextBox 4" id="4"/>
            <p:cNvSpPr txBox="true"/>
            <p:nvPr/>
          </p:nvSpPr>
          <p:spPr>
            <a:xfrm>
              <a:off x="0" y="-9525"/>
              <a:ext cx="1878050" cy="2845498"/>
            </a:xfrm>
            <a:prstGeom prst="rect">
              <a:avLst/>
            </a:prstGeom>
          </p:spPr>
          <p:txBody>
            <a:bodyPr anchor="ctr" rtlCol="false" tIns="50800" lIns="50800" bIns="50800" rIns="50800"/>
            <a:lstStyle/>
            <a:p>
              <a:pPr algn="ctr">
                <a:lnSpc>
                  <a:spcPts val="1300"/>
                </a:lnSpc>
              </a:pPr>
            </a:p>
          </p:txBody>
        </p:sp>
      </p:grpSp>
      <p:sp>
        <p:nvSpPr>
          <p:cNvPr name="Freeform 5" id="5"/>
          <p:cNvSpPr/>
          <p:nvPr/>
        </p:nvSpPr>
        <p:spPr>
          <a:xfrm flipH="false" flipV="false" rot="0">
            <a:off x="383550" y="5867188"/>
            <a:ext cx="6015277" cy="3391112"/>
          </a:xfrm>
          <a:custGeom>
            <a:avLst/>
            <a:gdLst/>
            <a:ahLst/>
            <a:cxnLst/>
            <a:rect r="r" b="b" t="t" l="l"/>
            <a:pathLst>
              <a:path h="3391112" w="6015277">
                <a:moveTo>
                  <a:pt x="0" y="0"/>
                </a:moveTo>
                <a:lnTo>
                  <a:pt x="6015277" y="0"/>
                </a:lnTo>
                <a:lnTo>
                  <a:pt x="6015277" y="3391112"/>
                </a:lnTo>
                <a:lnTo>
                  <a:pt x="0" y="3391112"/>
                </a:lnTo>
                <a:lnTo>
                  <a:pt x="0" y="0"/>
                </a:lnTo>
                <a:close/>
              </a:path>
            </a:pathLst>
          </a:custGeom>
          <a:blipFill>
            <a:blip r:embed="rId2"/>
            <a:stretch>
              <a:fillRect l="0" t="0" r="0" b="0"/>
            </a:stretch>
          </a:blipFill>
        </p:spPr>
      </p:sp>
      <p:sp>
        <p:nvSpPr>
          <p:cNvPr name="TextBox 6" id="6"/>
          <p:cNvSpPr txBox="true"/>
          <p:nvPr/>
        </p:nvSpPr>
        <p:spPr>
          <a:xfrm rot="0">
            <a:off x="383550" y="393783"/>
            <a:ext cx="5880497" cy="1828876"/>
          </a:xfrm>
          <a:prstGeom prst="rect">
            <a:avLst/>
          </a:prstGeom>
        </p:spPr>
        <p:txBody>
          <a:bodyPr anchor="t" rtlCol="false" tIns="0" lIns="0" bIns="0" rIns="0">
            <a:spAutoFit/>
          </a:bodyPr>
          <a:lstStyle/>
          <a:p>
            <a:pPr algn="l">
              <a:lnSpc>
                <a:spcPts val="6599"/>
              </a:lnSpc>
            </a:pPr>
            <a:r>
              <a:rPr lang="en-US" sz="5999">
                <a:solidFill>
                  <a:srgbClr val="222221"/>
                </a:solidFill>
                <a:latin typeface="Heading Now 71-78"/>
                <a:ea typeface="Heading Now 71-78"/>
                <a:cs typeface="Heading Now 71-78"/>
                <a:sym typeface="Heading Now 71-78"/>
              </a:rPr>
              <a:t>KẾT QUẢ THỰC NGHIỆM</a:t>
            </a:r>
          </a:p>
        </p:txBody>
      </p:sp>
      <p:sp>
        <p:nvSpPr>
          <p:cNvPr name="TextBox 7" id="7"/>
          <p:cNvSpPr txBox="true"/>
          <p:nvPr/>
        </p:nvSpPr>
        <p:spPr>
          <a:xfrm rot="0">
            <a:off x="7503269" y="2289333"/>
            <a:ext cx="10146388" cy="5233223"/>
          </a:xfrm>
          <a:prstGeom prst="rect">
            <a:avLst/>
          </a:prstGeom>
        </p:spPr>
        <p:txBody>
          <a:bodyPr anchor="t" rtlCol="false" tIns="0" lIns="0" bIns="0" rIns="0">
            <a:spAutoFit/>
          </a:bodyPr>
          <a:lstStyle/>
          <a:p>
            <a:pPr algn="l">
              <a:lnSpc>
                <a:spcPts val="3196"/>
              </a:lnSpc>
              <a:spcBef>
                <a:spcPct val="0"/>
              </a:spcBef>
            </a:pPr>
            <a:r>
              <a:rPr lang="en-US" b="true" sz="3196" spc="-63">
                <a:solidFill>
                  <a:srgbClr val="222221"/>
                </a:solidFill>
                <a:latin typeface="Canva Sans Bold"/>
                <a:ea typeface="Canva Sans Bold"/>
                <a:cs typeface="Canva Sans Bold"/>
                <a:sym typeface="Canva Sans Bold"/>
              </a:rPr>
              <a:t>1. Cách xây dựng bộ test:</a:t>
            </a:r>
          </a:p>
          <a:p>
            <a:pPr algn="l" marL="690100" indent="-345050" lvl="1">
              <a:lnSpc>
                <a:spcPts val="3196"/>
              </a:lnSpc>
              <a:spcBef>
                <a:spcPct val="0"/>
              </a:spcBef>
              <a:buFont typeface="Arial"/>
              <a:buChar char="•"/>
            </a:pPr>
            <a:r>
              <a:rPr lang="en-US" b="true" sz="3196" spc="-63">
                <a:solidFill>
                  <a:srgbClr val="222221"/>
                </a:solidFill>
                <a:latin typeface="Canva Sans Bold"/>
                <a:ea typeface="Canva Sans Bold"/>
                <a:cs typeface="Canva Sans Bold"/>
                <a:sym typeface="Canva Sans Bold"/>
              </a:rPr>
              <a:t>Dữ liệu đầu vào:</a:t>
            </a:r>
          </a:p>
          <a:p>
            <a:pPr algn="l">
              <a:lnSpc>
                <a:spcPts val="3196"/>
              </a:lnSpc>
              <a:spcBef>
                <a:spcPct val="0"/>
              </a:spcBef>
            </a:pPr>
            <a:r>
              <a:rPr lang="en-US" b="true" sz="3196" spc="-63">
                <a:solidFill>
                  <a:srgbClr val="222221"/>
                </a:solidFill>
                <a:latin typeface="Canva Sans Bold"/>
                <a:ea typeface="Canva Sans Bold"/>
                <a:cs typeface="Canva Sans Bold"/>
                <a:sym typeface="Canva Sans Bold"/>
              </a:rPr>
              <a:t>+ </a:t>
            </a:r>
            <a:r>
              <a:rPr lang="en-US" b="true" sz="3196" spc="-63">
                <a:solidFill>
                  <a:srgbClr val="222221"/>
                </a:solidFill>
                <a:latin typeface="Canva Sans Bold"/>
                <a:ea typeface="Canva Sans Bold"/>
                <a:cs typeface="Canva Sans Bold"/>
                <a:sym typeface="Canva Sans Bold"/>
              </a:rPr>
              <a:t>Danh sách các tòa nhà với tọa độ đã cho(C1,C2,...D5,D3,...).</a:t>
            </a:r>
          </a:p>
          <a:p>
            <a:pPr algn="l">
              <a:lnSpc>
                <a:spcPts val="3196"/>
              </a:lnSpc>
              <a:spcBef>
                <a:spcPct val="0"/>
              </a:spcBef>
            </a:pPr>
            <a:r>
              <a:rPr lang="en-US" b="true" sz="3196" spc="-63">
                <a:solidFill>
                  <a:srgbClr val="222221"/>
                </a:solidFill>
                <a:latin typeface="Canva Sans Bold"/>
                <a:ea typeface="Canva Sans Bold"/>
                <a:cs typeface="Canva Sans Bold"/>
                <a:sym typeface="Canva Sans Bold"/>
              </a:rPr>
              <a:t>+ Danh sách nhà để xe với tọa độ đã cho (D9, D4-D6, D3-5, C7).</a:t>
            </a:r>
          </a:p>
          <a:p>
            <a:pPr algn="l">
              <a:lnSpc>
                <a:spcPts val="3196"/>
              </a:lnSpc>
              <a:spcBef>
                <a:spcPct val="0"/>
              </a:spcBef>
            </a:pPr>
            <a:r>
              <a:rPr lang="en-US" b="true" sz="3196" spc="-63">
                <a:solidFill>
                  <a:srgbClr val="222221"/>
                </a:solidFill>
                <a:latin typeface="Canva Sans Bold"/>
                <a:ea typeface="Canva Sans Bold"/>
                <a:cs typeface="Canva Sans Bold"/>
                <a:sym typeface="Canva Sans Bold"/>
              </a:rPr>
              <a:t>+ Các kết nối giữa các tòa nhà/nhà để xe với khoảng cách tính trước bằng công thức Haversine.</a:t>
            </a:r>
          </a:p>
          <a:p>
            <a:pPr algn="l">
              <a:lnSpc>
                <a:spcPts val="3196"/>
              </a:lnSpc>
              <a:spcBef>
                <a:spcPct val="0"/>
              </a:spcBef>
            </a:pPr>
          </a:p>
          <a:p>
            <a:pPr algn="l" marL="690100" indent="-345050" lvl="1">
              <a:lnSpc>
                <a:spcPts val="3196"/>
              </a:lnSpc>
              <a:spcBef>
                <a:spcPct val="0"/>
              </a:spcBef>
              <a:buFont typeface="Arial"/>
              <a:buChar char="•"/>
            </a:pPr>
            <a:r>
              <a:rPr lang="en-US" b="true" sz="3196" spc="-63">
                <a:solidFill>
                  <a:srgbClr val="222221"/>
                </a:solidFill>
                <a:latin typeface="Canva Sans Bold"/>
                <a:ea typeface="Canva Sans Bold"/>
                <a:cs typeface="Canva Sans Bold"/>
                <a:sym typeface="Canva Sans Bold"/>
              </a:rPr>
              <a:t>Kịch bản test:</a:t>
            </a:r>
          </a:p>
          <a:p>
            <a:pPr algn="l">
              <a:lnSpc>
                <a:spcPts val="3196"/>
              </a:lnSpc>
              <a:spcBef>
                <a:spcPct val="0"/>
              </a:spcBef>
            </a:pPr>
            <a:r>
              <a:rPr lang="en-US" b="true" sz="3196" spc="-63">
                <a:solidFill>
                  <a:srgbClr val="222221"/>
                </a:solidFill>
                <a:latin typeface="Canva Sans Bold"/>
                <a:ea typeface="Canva Sans Bold"/>
                <a:cs typeface="Canva Sans Bold"/>
                <a:sym typeface="Canva Sans Bold"/>
              </a:rPr>
              <a:t>+ </a:t>
            </a:r>
            <a:r>
              <a:rPr lang="en-US" b="true" sz="3196" spc="-63">
                <a:solidFill>
                  <a:srgbClr val="222221"/>
                </a:solidFill>
                <a:latin typeface="Canva Sans Bold"/>
                <a:ea typeface="Canva Sans Bold"/>
                <a:cs typeface="Canva Sans Bold"/>
                <a:sym typeface="Canva Sans Bold"/>
              </a:rPr>
              <a:t>Tìm đường đi ngắn nhất giữa hai tòa nhà bất kỳ. Tính khoảng cách ngắn nhất giữa 2 tòa đó.</a:t>
            </a:r>
          </a:p>
          <a:p>
            <a:pPr algn="l">
              <a:lnSpc>
                <a:spcPts val="3196"/>
              </a:lnSpc>
              <a:spcBef>
                <a:spcPct val="0"/>
              </a:spcBef>
            </a:pPr>
            <a:r>
              <a:rPr lang="en-US" b="true" sz="3196" spc="-63">
                <a:solidFill>
                  <a:srgbClr val="222221"/>
                </a:solidFill>
                <a:latin typeface="Canva Sans Bold"/>
                <a:ea typeface="Canva Sans Bold"/>
                <a:cs typeface="Canva Sans Bold"/>
                <a:sym typeface="Canva Sans Bold"/>
              </a:rPr>
              <a:t>+ Tìm nhà để xe gần nhất với một tọa độ cụ thể.</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FF8F0"/>
        </a:solidFill>
      </p:bgPr>
    </p:bg>
    <p:spTree>
      <p:nvGrpSpPr>
        <p:cNvPr id="1" name=""/>
        <p:cNvGrpSpPr/>
        <p:nvPr/>
      </p:nvGrpSpPr>
      <p:grpSpPr>
        <a:xfrm>
          <a:off x="0" y="0"/>
          <a:ext cx="0" cy="0"/>
          <a:chOff x="0" y="0"/>
          <a:chExt cx="0" cy="0"/>
        </a:xfrm>
      </p:grpSpPr>
      <p:grpSp>
        <p:nvGrpSpPr>
          <p:cNvPr name="Group 2" id="2"/>
          <p:cNvGrpSpPr/>
          <p:nvPr/>
        </p:nvGrpSpPr>
        <p:grpSpPr>
          <a:xfrm rot="0">
            <a:off x="-241561" y="-240418"/>
            <a:ext cx="7130720" cy="10767837"/>
            <a:chOff x="0" y="0"/>
            <a:chExt cx="1878050" cy="2835973"/>
          </a:xfrm>
        </p:grpSpPr>
        <p:sp>
          <p:nvSpPr>
            <p:cNvPr name="Freeform 3" id="3"/>
            <p:cNvSpPr/>
            <p:nvPr/>
          </p:nvSpPr>
          <p:spPr>
            <a:xfrm flipH="false" flipV="false" rot="0">
              <a:off x="0" y="0"/>
              <a:ext cx="1878050" cy="2835973"/>
            </a:xfrm>
            <a:custGeom>
              <a:avLst/>
              <a:gdLst/>
              <a:ahLst/>
              <a:cxnLst/>
              <a:rect r="r" b="b" t="t" l="l"/>
              <a:pathLst>
                <a:path h="2835973" w="1878050">
                  <a:moveTo>
                    <a:pt x="0" y="0"/>
                  </a:moveTo>
                  <a:lnTo>
                    <a:pt x="1878050" y="0"/>
                  </a:lnTo>
                  <a:lnTo>
                    <a:pt x="1878050" y="2835973"/>
                  </a:lnTo>
                  <a:lnTo>
                    <a:pt x="0" y="2835973"/>
                  </a:lnTo>
                  <a:close/>
                </a:path>
              </a:pathLst>
            </a:custGeom>
            <a:solidFill>
              <a:srgbClr val="29C978"/>
            </a:solidFill>
            <a:ln w="19050" cap="sq">
              <a:solidFill>
                <a:srgbClr val="222221"/>
              </a:solidFill>
              <a:prstDash val="solid"/>
              <a:miter/>
            </a:ln>
          </p:spPr>
        </p:sp>
        <p:sp>
          <p:nvSpPr>
            <p:cNvPr name="TextBox 4" id="4"/>
            <p:cNvSpPr txBox="true"/>
            <p:nvPr/>
          </p:nvSpPr>
          <p:spPr>
            <a:xfrm>
              <a:off x="0" y="-9525"/>
              <a:ext cx="1878050" cy="2845498"/>
            </a:xfrm>
            <a:prstGeom prst="rect">
              <a:avLst/>
            </a:prstGeom>
          </p:spPr>
          <p:txBody>
            <a:bodyPr anchor="ctr" rtlCol="false" tIns="50800" lIns="50800" bIns="50800" rIns="50800"/>
            <a:lstStyle/>
            <a:p>
              <a:pPr algn="ctr">
                <a:lnSpc>
                  <a:spcPts val="1300"/>
                </a:lnSpc>
              </a:pPr>
            </a:p>
          </p:txBody>
        </p:sp>
      </p:grpSp>
      <p:graphicFrame>
        <p:nvGraphicFramePr>
          <p:cNvPr name="Table 5" id="5"/>
          <p:cNvGraphicFramePr>
            <a:graphicFrameLocks noGrp="true"/>
          </p:cNvGraphicFramePr>
          <p:nvPr/>
        </p:nvGraphicFramePr>
        <p:xfrm>
          <a:off x="7047187" y="1507454"/>
          <a:ext cx="10504573" cy="4718123"/>
        </p:xfrm>
        <a:graphic>
          <a:graphicData uri="http://schemas.openxmlformats.org/drawingml/2006/table">
            <a:tbl>
              <a:tblPr/>
              <a:tblGrid>
                <a:gridCol w="5252286"/>
                <a:gridCol w="5252286"/>
              </a:tblGrid>
              <a:tr h="1492301">
                <a:tc>
                  <a:txBody>
                    <a:bodyPr anchor="t" rtlCol="false"/>
                    <a:lstStyle/>
                    <a:p>
                      <a:pPr algn="l">
                        <a:lnSpc>
                          <a:spcPts val="2800"/>
                        </a:lnSpc>
                        <a:defRPr/>
                      </a:pPr>
                      <a:r>
                        <a:rPr lang="en-US" sz="2000" b="true">
                          <a:solidFill>
                            <a:srgbClr val="000000"/>
                          </a:solidFill>
                          <a:latin typeface="Canva Sans Bold"/>
                          <a:ea typeface="Canva Sans Bold"/>
                          <a:cs typeface="Canva Sans Bold"/>
                          <a:sym typeface="Canva Sans Bold"/>
                        </a:rPr>
                        <a:t>Trường hợp 1: Tìm đường đi ngắn nhất</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lnSpc>
                          <a:spcPts val="2800"/>
                        </a:lnSpc>
                        <a:defRPr/>
                      </a:pPr>
                      <a:r>
                        <a:rPr lang="en-US" b="true" sz="2000" strike="noStrike" u="none">
                          <a:solidFill>
                            <a:srgbClr val="000000"/>
                          </a:solidFill>
                          <a:latin typeface="Canva Sans Bold"/>
                          <a:ea typeface="Canva Sans Bold"/>
                          <a:cs typeface="Canva Sans Bold"/>
                          <a:sym typeface="Canva Sans Bold"/>
                        </a:rPr>
                        <a:t>Trường hợp 2: Tìm nhà để xe gần nhất</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625877">
                <a:tc>
                  <a:txBody>
                    <a:bodyPr anchor="t" rtlCol="false"/>
                    <a:lstStyle/>
                    <a:p>
                      <a:pPr algn="l">
                        <a:lnSpc>
                          <a:spcPts val="2800"/>
                        </a:lnSpc>
                        <a:defRPr/>
                      </a:pPr>
                      <a:r>
                        <a:rPr lang="en-US" sz="2000" b="true">
                          <a:solidFill>
                            <a:srgbClr val="000000"/>
                          </a:solidFill>
                          <a:latin typeface="Canva Sans Bold"/>
                          <a:ea typeface="Canva Sans Bold"/>
                          <a:cs typeface="Canva Sans Bold"/>
                          <a:sym typeface="Canva Sans Bold"/>
                        </a:rPr>
                        <a:t>Input:</a:t>
                      </a:r>
                      <a:r>
                        <a:rPr lang="en-US" sz="2000">
                          <a:solidFill>
                            <a:srgbClr val="000000"/>
                          </a:solidFill>
                          <a:latin typeface="Canva Sans"/>
                          <a:ea typeface="Canva Sans"/>
                          <a:cs typeface="Canva Sans"/>
                          <a:sym typeface="Canva Sans"/>
                        </a:rPr>
                        <a:t> Từ nhập ID tòa D3 đến D9.</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lnSpc>
                          <a:spcPts val="2800"/>
                        </a:lnSpc>
                        <a:defRPr/>
                      </a:pPr>
                      <a:r>
                        <a:rPr lang="en-US" sz="2000" b="true">
                          <a:solidFill>
                            <a:srgbClr val="000000"/>
                          </a:solidFill>
                          <a:latin typeface="Canva Sans Bold"/>
                          <a:ea typeface="Canva Sans Bold"/>
                          <a:cs typeface="Canva Sans Bold"/>
                          <a:sym typeface="Canva Sans Bold"/>
                        </a:rPr>
                        <a:t>Input:</a:t>
                      </a:r>
                      <a:r>
                        <a:rPr lang="en-US" sz="2000">
                          <a:solidFill>
                            <a:srgbClr val="000000"/>
                          </a:solidFill>
                          <a:latin typeface="Canva Sans"/>
                          <a:ea typeface="Canva Sans"/>
                          <a:cs typeface="Canva Sans"/>
                          <a:sym typeface="Canva Sans"/>
                        </a:rPr>
                        <a:t> Tọa độ người dùng: (21.006153 105.843133).</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599945">
                <a:tc>
                  <a:txBody>
                    <a:bodyPr anchor="t" rtlCol="false"/>
                    <a:lstStyle/>
                    <a:p>
                      <a:pPr algn="l">
                        <a:lnSpc>
                          <a:spcPts val="2800"/>
                        </a:lnSpc>
                        <a:defRPr/>
                      </a:pPr>
                      <a:r>
                        <a:rPr lang="en-US" sz="2000" b="true">
                          <a:solidFill>
                            <a:srgbClr val="000000"/>
                          </a:solidFill>
                          <a:latin typeface="Canva Sans Bold"/>
                          <a:ea typeface="Canva Sans Bold"/>
                          <a:cs typeface="Canva Sans Bold"/>
                          <a:sym typeface="Canva Sans Bold"/>
                        </a:rPr>
                        <a:t>Output:</a:t>
                      </a:r>
                      <a:r>
                        <a:rPr lang="en-US" sz="2000">
                          <a:solidFill>
                            <a:srgbClr val="000000"/>
                          </a:solidFill>
                          <a:latin typeface="Canva Sans"/>
                          <a:ea typeface="Canva Sans"/>
                          <a:cs typeface="Canva Sans"/>
                          <a:sym typeface="Canva Sans"/>
                        </a:rPr>
                        <a:t> Đường đi ngắn nhất là D3 -&gt; D5 -&gt; D7 -&gt; D9, với tổng khoảng cách: 0.15 km.</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lnSpc>
                          <a:spcPts val="2800"/>
                        </a:lnSpc>
                        <a:defRPr/>
                      </a:pPr>
                      <a:r>
                        <a:rPr lang="en-US" sz="2000" b="true">
                          <a:solidFill>
                            <a:srgbClr val="000000"/>
                          </a:solidFill>
                          <a:latin typeface="Canva Sans Bold"/>
                          <a:ea typeface="Canva Sans Bold"/>
                          <a:cs typeface="Canva Sans Bold"/>
                          <a:sym typeface="Canva Sans Bold"/>
                        </a:rPr>
                        <a:t>Output:</a:t>
                      </a:r>
                      <a:r>
                        <a:rPr lang="en-US" sz="2000">
                          <a:solidFill>
                            <a:srgbClr val="000000"/>
                          </a:solidFill>
                          <a:latin typeface="Canva Sans"/>
                          <a:ea typeface="Canva Sans"/>
                          <a:cs typeface="Canva Sans"/>
                          <a:sym typeface="Canva Sans"/>
                        </a:rPr>
                        <a:t> Nhà để xe gần nhất: D4-D6, với khoảng cách: 0.13 km.</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sp>
        <p:nvSpPr>
          <p:cNvPr name="Freeform 6" id="6"/>
          <p:cNvSpPr/>
          <p:nvPr/>
        </p:nvSpPr>
        <p:spPr>
          <a:xfrm flipH="false" flipV="false" rot="0">
            <a:off x="7047187" y="6232025"/>
            <a:ext cx="10504573" cy="2779782"/>
          </a:xfrm>
          <a:custGeom>
            <a:avLst/>
            <a:gdLst/>
            <a:ahLst/>
            <a:cxnLst/>
            <a:rect r="r" b="b" t="t" l="l"/>
            <a:pathLst>
              <a:path h="2779782" w="10504573">
                <a:moveTo>
                  <a:pt x="0" y="0"/>
                </a:moveTo>
                <a:lnTo>
                  <a:pt x="10504572" y="0"/>
                </a:lnTo>
                <a:lnTo>
                  <a:pt x="10504572" y="2779782"/>
                </a:lnTo>
                <a:lnTo>
                  <a:pt x="0" y="2779782"/>
                </a:lnTo>
                <a:lnTo>
                  <a:pt x="0" y="0"/>
                </a:lnTo>
                <a:close/>
              </a:path>
            </a:pathLst>
          </a:custGeom>
          <a:blipFill>
            <a:blip r:embed="rId2"/>
            <a:stretch>
              <a:fillRect l="0" t="-103" r="0" b="-982"/>
            </a:stretch>
          </a:blipFill>
        </p:spPr>
      </p:sp>
      <p:sp>
        <p:nvSpPr>
          <p:cNvPr name="Freeform 7" id="7"/>
          <p:cNvSpPr/>
          <p:nvPr/>
        </p:nvSpPr>
        <p:spPr>
          <a:xfrm flipH="false" flipV="false" rot="0">
            <a:off x="3323799" y="6232025"/>
            <a:ext cx="3156418" cy="3502535"/>
          </a:xfrm>
          <a:custGeom>
            <a:avLst/>
            <a:gdLst/>
            <a:ahLst/>
            <a:cxnLst/>
            <a:rect r="r" b="b" t="t" l="l"/>
            <a:pathLst>
              <a:path h="3502535" w="3156418">
                <a:moveTo>
                  <a:pt x="0" y="0"/>
                </a:moveTo>
                <a:lnTo>
                  <a:pt x="3156418" y="0"/>
                </a:lnTo>
                <a:lnTo>
                  <a:pt x="3156418" y="3502534"/>
                </a:lnTo>
                <a:lnTo>
                  <a:pt x="0" y="3502534"/>
                </a:lnTo>
                <a:lnTo>
                  <a:pt x="0" y="0"/>
                </a:lnTo>
                <a:close/>
              </a:path>
            </a:pathLst>
          </a:custGeom>
          <a:blipFill>
            <a:blip r:embed="rId3"/>
            <a:stretch>
              <a:fillRect l="0" t="0" r="-21298" b="0"/>
            </a:stretch>
          </a:blipFill>
        </p:spPr>
      </p:sp>
      <p:sp>
        <p:nvSpPr>
          <p:cNvPr name="TextBox 8" id="8"/>
          <p:cNvSpPr txBox="true"/>
          <p:nvPr/>
        </p:nvSpPr>
        <p:spPr>
          <a:xfrm rot="0">
            <a:off x="383550" y="393783"/>
            <a:ext cx="5880497" cy="1828876"/>
          </a:xfrm>
          <a:prstGeom prst="rect">
            <a:avLst/>
          </a:prstGeom>
        </p:spPr>
        <p:txBody>
          <a:bodyPr anchor="t" rtlCol="false" tIns="0" lIns="0" bIns="0" rIns="0">
            <a:spAutoFit/>
          </a:bodyPr>
          <a:lstStyle/>
          <a:p>
            <a:pPr algn="l">
              <a:lnSpc>
                <a:spcPts val="6599"/>
              </a:lnSpc>
            </a:pPr>
            <a:r>
              <a:rPr lang="en-US" sz="5999">
                <a:solidFill>
                  <a:srgbClr val="222221"/>
                </a:solidFill>
                <a:latin typeface="Heading Now 71-78"/>
                <a:ea typeface="Heading Now 71-78"/>
                <a:cs typeface="Heading Now 71-78"/>
                <a:sym typeface="Heading Now 71-78"/>
              </a:rPr>
              <a:t>KẾT QUẢ THỰC NGHIỆM</a:t>
            </a:r>
          </a:p>
        </p:txBody>
      </p:sp>
      <p:sp>
        <p:nvSpPr>
          <p:cNvPr name="TextBox 9" id="9"/>
          <p:cNvSpPr txBox="true"/>
          <p:nvPr/>
        </p:nvSpPr>
        <p:spPr>
          <a:xfrm rot="0">
            <a:off x="7783427" y="931628"/>
            <a:ext cx="2721145" cy="424218"/>
          </a:xfrm>
          <a:prstGeom prst="rect">
            <a:avLst/>
          </a:prstGeom>
        </p:spPr>
        <p:txBody>
          <a:bodyPr anchor="t" rtlCol="false" tIns="0" lIns="0" bIns="0" rIns="0">
            <a:spAutoFit/>
          </a:bodyPr>
          <a:lstStyle/>
          <a:p>
            <a:pPr algn="ctr">
              <a:lnSpc>
                <a:spcPts val="3200"/>
              </a:lnSpc>
              <a:spcBef>
                <a:spcPct val="0"/>
              </a:spcBef>
            </a:pPr>
            <a:r>
              <a:rPr lang="en-US" b="true" sz="3200" spc="-64">
                <a:solidFill>
                  <a:srgbClr val="222221"/>
                </a:solidFill>
                <a:latin typeface="Canva Sans Bold"/>
                <a:ea typeface="Canva Sans Bold"/>
                <a:cs typeface="Canva Sans Bold"/>
                <a:sym typeface="Canva Sans Bold"/>
              </a:rPr>
              <a:t>2. Kết quả test</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29C978"/>
        </a:solidFill>
      </p:bgPr>
    </p:bg>
    <p:spTree>
      <p:nvGrpSpPr>
        <p:cNvPr id="1" name=""/>
        <p:cNvGrpSpPr/>
        <p:nvPr/>
      </p:nvGrpSpPr>
      <p:grpSpPr>
        <a:xfrm>
          <a:off x="0" y="0"/>
          <a:ext cx="0" cy="0"/>
          <a:chOff x="0" y="0"/>
          <a:chExt cx="0" cy="0"/>
        </a:xfrm>
      </p:grpSpPr>
      <p:grpSp>
        <p:nvGrpSpPr>
          <p:cNvPr name="Group 2" id="2"/>
          <p:cNvGrpSpPr/>
          <p:nvPr/>
        </p:nvGrpSpPr>
        <p:grpSpPr>
          <a:xfrm rot="0">
            <a:off x="-214315" y="0"/>
            <a:ext cx="8474038" cy="800100"/>
            <a:chOff x="0" y="0"/>
            <a:chExt cx="2231845" cy="210726"/>
          </a:xfrm>
        </p:grpSpPr>
        <p:sp>
          <p:nvSpPr>
            <p:cNvPr name="Freeform 3" id="3"/>
            <p:cNvSpPr/>
            <p:nvPr/>
          </p:nvSpPr>
          <p:spPr>
            <a:xfrm flipH="false" flipV="false" rot="0">
              <a:off x="0" y="0"/>
              <a:ext cx="2231845" cy="210726"/>
            </a:xfrm>
            <a:custGeom>
              <a:avLst/>
              <a:gdLst/>
              <a:ahLst/>
              <a:cxnLst/>
              <a:rect r="r" b="b" t="t" l="l"/>
              <a:pathLst>
                <a:path h="210726" w="2231845">
                  <a:moveTo>
                    <a:pt x="0" y="0"/>
                  </a:moveTo>
                  <a:lnTo>
                    <a:pt x="2231845" y="0"/>
                  </a:lnTo>
                  <a:lnTo>
                    <a:pt x="2231845" y="210726"/>
                  </a:lnTo>
                  <a:lnTo>
                    <a:pt x="0" y="210726"/>
                  </a:lnTo>
                  <a:close/>
                </a:path>
              </a:pathLst>
            </a:custGeom>
            <a:solidFill>
              <a:srgbClr val="222221"/>
            </a:solidFill>
            <a:ln cap="sq">
              <a:noFill/>
              <a:prstDash val="solid"/>
              <a:miter/>
            </a:ln>
          </p:spPr>
        </p:sp>
        <p:sp>
          <p:nvSpPr>
            <p:cNvPr name="TextBox 4" id="4"/>
            <p:cNvSpPr txBox="true"/>
            <p:nvPr/>
          </p:nvSpPr>
          <p:spPr>
            <a:xfrm>
              <a:off x="0" y="-19050"/>
              <a:ext cx="2231845" cy="229776"/>
            </a:xfrm>
            <a:prstGeom prst="rect">
              <a:avLst/>
            </a:prstGeom>
          </p:spPr>
          <p:txBody>
            <a:bodyPr anchor="ctr" rtlCol="false" tIns="254000" lIns="254000" bIns="254000" rIns="254000"/>
            <a:lstStyle/>
            <a:p>
              <a:pPr algn="ctr">
                <a:lnSpc>
                  <a:spcPts val="1500"/>
                </a:lnSpc>
              </a:pPr>
            </a:p>
          </p:txBody>
        </p:sp>
      </p:grpSp>
      <p:grpSp>
        <p:nvGrpSpPr>
          <p:cNvPr name="Group 5" id="5"/>
          <p:cNvGrpSpPr/>
          <p:nvPr/>
        </p:nvGrpSpPr>
        <p:grpSpPr>
          <a:xfrm rot="0">
            <a:off x="8259723" y="-230048"/>
            <a:ext cx="10407098" cy="10747095"/>
            <a:chOff x="0" y="0"/>
            <a:chExt cx="2740964" cy="2830511"/>
          </a:xfrm>
        </p:grpSpPr>
        <p:sp>
          <p:nvSpPr>
            <p:cNvPr name="Freeform 6" id="6"/>
            <p:cNvSpPr/>
            <p:nvPr/>
          </p:nvSpPr>
          <p:spPr>
            <a:xfrm flipH="false" flipV="false" rot="0">
              <a:off x="0" y="0"/>
              <a:ext cx="2740964" cy="2830511"/>
            </a:xfrm>
            <a:custGeom>
              <a:avLst/>
              <a:gdLst/>
              <a:ahLst/>
              <a:cxnLst/>
              <a:rect r="r" b="b" t="t" l="l"/>
              <a:pathLst>
                <a:path h="2830511" w="2740964">
                  <a:moveTo>
                    <a:pt x="0" y="0"/>
                  </a:moveTo>
                  <a:lnTo>
                    <a:pt x="2740964" y="0"/>
                  </a:lnTo>
                  <a:lnTo>
                    <a:pt x="2740964" y="2830511"/>
                  </a:lnTo>
                  <a:lnTo>
                    <a:pt x="0" y="2830511"/>
                  </a:lnTo>
                  <a:close/>
                </a:path>
              </a:pathLst>
            </a:custGeom>
            <a:solidFill>
              <a:srgbClr val="FFF8F0"/>
            </a:solidFill>
            <a:ln w="19050" cap="sq">
              <a:solidFill>
                <a:srgbClr val="222221"/>
              </a:solidFill>
              <a:prstDash val="solid"/>
              <a:miter/>
            </a:ln>
          </p:spPr>
        </p:sp>
        <p:sp>
          <p:nvSpPr>
            <p:cNvPr name="TextBox 7" id="7"/>
            <p:cNvSpPr txBox="true"/>
            <p:nvPr/>
          </p:nvSpPr>
          <p:spPr>
            <a:xfrm>
              <a:off x="0" y="-9525"/>
              <a:ext cx="2740964" cy="2840036"/>
            </a:xfrm>
            <a:prstGeom prst="rect">
              <a:avLst/>
            </a:prstGeom>
          </p:spPr>
          <p:txBody>
            <a:bodyPr anchor="ctr" rtlCol="false" tIns="50800" lIns="50800" bIns="50800" rIns="50800"/>
            <a:lstStyle/>
            <a:p>
              <a:pPr algn="ctr">
                <a:lnSpc>
                  <a:spcPts val="1300"/>
                </a:lnSpc>
              </a:pPr>
            </a:p>
          </p:txBody>
        </p:sp>
      </p:grpSp>
      <p:grpSp>
        <p:nvGrpSpPr>
          <p:cNvPr name="Group 8" id="8"/>
          <p:cNvGrpSpPr/>
          <p:nvPr/>
        </p:nvGrpSpPr>
        <p:grpSpPr>
          <a:xfrm rot="0">
            <a:off x="9159212" y="1158832"/>
            <a:ext cx="8847862" cy="1839713"/>
            <a:chOff x="0" y="0"/>
            <a:chExt cx="2330301" cy="484533"/>
          </a:xfrm>
        </p:grpSpPr>
        <p:sp>
          <p:nvSpPr>
            <p:cNvPr name="Freeform 9" id="9"/>
            <p:cNvSpPr/>
            <p:nvPr/>
          </p:nvSpPr>
          <p:spPr>
            <a:xfrm flipH="false" flipV="false" rot="0">
              <a:off x="0" y="0"/>
              <a:ext cx="2330301" cy="484534"/>
            </a:xfrm>
            <a:custGeom>
              <a:avLst/>
              <a:gdLst/>
              <a:ahLst/>
              <a:cxnLst/>
              <a:rect r="r" b="b" t="t" l="l"/>
              <a:pathLst>
                <a:path h="484534" w="2330301">
                  <a:moveTo>
                    <a:pt x="17500" y="0"/>
                  </a:moveTo>
                  <a:lnTo>
                    <a:pt x="2312801" y="0"/>
                  </a:lnTo>
                  <a:cubicBezTo>
                    <a:pt x="2322466" y="0"/>
                    <a:pt x="2330301" y="7835"/>
                    <a:pt x="2330301" y="17500"/>
                  </a:cubicBezTo>
                  <a:lnTo>
                    <a:pt x="2330301" y="467033"/>
                  </a:lnTo>
                  <a:cubicBezTo>
                    <a:pt x="2330301" y="471675"/>
                    <a:pt x="2328457" y="476126"/>
                    <a:pt x="2325175" y="479408"/>
                  </a:cubicBezTo>
                  <a:cubicBezTo>
                    <a:pt x="2321893" y="482690"/>
                    <a:pt x="2317442" y="484534"/>
                    <a:pt x="2312801" y="484534"/>
                  </a:cubicBezTo>
                  <a:lnTo>
                    <a:pt x="17500" y="484534"/>
                  </a:lnTo>
                  <a:cubicBezTo>
                    <a:pt x="7835" y="484534"/>
                    <a:pt x="0" y="476698"/>
                    <a:pt x="0" y="467033"/>
                  </a:cubicBezTo>
                  <a:lnTo>
                    <a:pt x="0" y="17500"/>
                  </a:lnTo>
                  <a:cubicBezTo>
                    <a:pt x="0" y="7835"/>
                    <a:pt x="7835" y="0"/>
                    <a:pt x="17500" y="0"/>
                  </a:cubicBezTo>
                  <a:close/>
                </a:path>
              </a:pathLst>
            </a:custGeom>
            <a:solidFill>
              <a:srgbClr val="FFF8F0"/>
            </a:solidFill>
            <a:ln w="19050" cap="sq">
              <a:solidFill>
                <a:srgbClr val="222221"/>
              </a:solidFill>
              <a:prstDash val="solid"/>
              <a:miter/>
            </a:ln>
          </p:spPr>
        </p:sp>
        <p:sp>
          <p:nvSpPr>
            <p:cNvPr name="TextBox 10" id="10"/>
            <p:cNvSpPr txBox="true"/>
            <p:nvPr/>
          </p:nvSpPr>
          <p:spPr>
            <a:xfrm>
              <a:off x="0" y="47625"/>
              <a:ext cx="2330301" cy="436908"/>
            </a:xfrm>
            <a:prstGeom prst="rect">
              <a:avLst/>
            </a:prstGeom>
          </p:spPr>
          <p:txBody>
            <a:bodyPr anchor="ctr" rtlCol="false" tIns="50800" lIns="50800" bIns="50800" rIns="50800"/>
            <a:lstStyle/>
            <a:p>
              <a:pPr algn="ctr">
                <a:lnSpc>
                  <a:spcPts val="2499"/>
                </a:lnSpc>
              </a:pPr>
              <a:r>
                <a:rPr lang="en-US" b="true" sz="2499" spc="-49">
                  <a:solidFill>
                    <a:srgbClr val="222221"/>
                  </a:solidFill>
                  <a:latin typeface="Canva Sans Bold"/>
                  <a:ea typeface="Canva Sans Bold"/>
                  <a:cs typeface="Canva Sans Bold"/>
                  <a:sym typeface="Canva Sans Bold"/>
                </a:rPr>
                <a:t>Hệ thống thực hiện đúng các chức năng yêu cầu</a:t>
              </a:r>
            </a:p>
          </p:txBody>
        </p:sp>
      </p:grpSp>
      <p:sp>
        <p:nvSpPr>
          <p:cNvPr name="AutoShape 11" id="11"/>
          <p:cNvSpPr/>
          <p:nvPr/>
        </p:nvSpPr>
        <p:spPr>
          <a:xfrm flipH="true">
            <a:off x="11637016" y="3006473"/>
            <a:ext cx="1903328" cy="1098887"/>
          </a:xfrm>
          <a:prstGeom prst="line">
            <a:avLst/>
          </a:prstGeom>
          <a:ln cap="flat" w="19050">
            <a:solidFill>
              <a:srgbClr val="222221"/>
            </a:solidFill>
            <a:prstDash val="sysDash"/>
            <a:headEnd type="none" len="sm" w="sm"/>
            <a:tailEnd type="arrow" len="sm" w="med"/>
          </a:ln>
        </p:spPr>
      </p:sp>
      <p:sp>
        <p:nvSpPr>
          <p:cNvPr name="AutoShape 12" id="12"/>
          <p:cNvSpPr/>
          <p:nvPr/>
        </p:nvSpPr>
        <p:spPr>
          <a:xfrm>
            <a:off x="13545007" y="3014779"/>
            <a:ext cx="1941982" cy="1090311"/>
          </a:xfrm>
          <a:prstGeom prst="line">
            <a:avLst/>
          </a:prstGeom>
          <a:ln cap="flat" w="19050">
            <a:solidFill>
              <a:srgbClr val="222221"/>
            </a:solidFill>
            <a:prstDash val="sysDash"/>
            <a:headEnd type="none" len="sm" w="sm"/>
            <a:tailEnd type="arrow" len="sm" w="med"/>
          </a:ln>
        </p:spPr>
      </p:sp>
      <p:grpSp>
        <p:nvGrpSpPr>
          <p:cNvPr name="Group 13" id="13"/>
          <p:cNvGrpSpPr/>
          <p:nvPr/>
        </p:nvGrpSpPr>
        <p:grpSpPr>
          <a:xfrm rot="0">
            <a:off x="10504234" y="4105360"/>
            <a:ext cx="2265564" cy="2265564"/>
            <a:chOff x="0" y="0"/>
            <a:chExt cx="4027670" cy="4027670"/>
          </a:xfrm>
        </p:grpSpPr>
        <p:sp>
          <p:nvSpPr>
            <p:cNvPr name="Freeform 14" id="14"/>
            <p:cNvSpPr/>
            <p:nvPr/>
          </p:nvSpPr>
          <p:spPr>
            <a:xfrm flipH="false" flipV="false" rot="0">
              <a:off x="0" y="0"/>
              <a:ext cx="4027670" cy="4027670"/>
            </a:xfrm>
            <a:custGeom>
              <a:avLst/>
              <a:gdLst/>
              <a:ahLst/>
              <a:cxnLst/>
              <a:rect r="r" b="b" t="t" l="l"/>
              <a:pathLst>
                <a:path h="4027670" w="4027670">
                  <a:moveTo>
                    <a:pt x="4027670" y="25400"/>
                  </a:moveTo>
                  <a:cubicBezTo>
                    <a:pt x="4027670" y="11372"/>
                    <a:pt x="4016304" y="0"/>
                    <a:pt x="4002270" y="0"/>
                  </a:cubicBezTo>
                  <a:lnTo>
                    <a:pt x="25400" y="0"/>
                  </a:lnTo>
                  <a:cubicBezTo>
                    <a:pt x="11372" y="0"/>
                    <a:pt x="0" y="11372"/>
                    <a:pt x="0" y="25400"/>
                  </a:cubicBezTo>
                  <a:lnTo>
                    <a:pt x="0" y="4002270"/>
                  </a:lnTo>
                  <a:cubicBezTo>
                    <a:pt x="0" y="4016304"/>
                    <a:pt x="11372" y="4027670"/>
                    <a:pt x="25400" y="4027670"/>
                  </a:cubicBezTo>
                  <a:lnTo>
                    <a:pt x="4002270" y="4027670"/>
                  </a:lnTo>
                  <a:cubicBezTo>
                    <a:pt x="4016304" y="4027670"/>
                    <a:pt x="4027670" y="4016304"/>
                    <a:pt x="4027670" y="4002270"/>
                  </a:cubicBezTo>
                  <a:lnTo>
                    <a:pt x="4027670" y="25400"/>
                  </a:lnTo>
                  <a:close/>
                </a:path>
              </a:pathLst>
            </a:custGeom>
            <a:solidFill>
              <a:srgbClr val="AAF386"/>
            </a:solidFill>
          </p:spPr>
        </p:sp>
        <p:sp>
          <p:nvSpPr>
            <p:cNvPr name="TextBox 15" id="15"/>
            <p:cNvSpPr txBox="true"/>
            <p:nvPr/>
          </p:nvSpPr>
          <p:spPr>
            <a:xfrm>
              <a:off x="152400" y="168275"/>
              <a:ext cx="3722870" cy="3605395"/>
            </a:xfrm>
            <a:prstGeom prst="rect">
              <a:avLst/>
            </a:prstGeom>
          </p:spPr>
          <p:txBody>
            <a:bodyPr anchor="ctr" rtlCol="false" tIns="50800" lIns="50800" bIns="50800" rIns="50800"/>
            <a:lstStyle/>
            <a:p>
              <a:pPr algn="ctr">
                <a:lnSpc>
                  <a:spcPts val="2799"/>
                </a:lnSpc>
              </a:pPr>
              <a:r>
                <a:rPr lang="en-US" sz="1999">
                  <a:solidFill>
                    <a:srgbClr val="222221"/>
                  </a:solidFill>
                  <a:latin typeface="Heading Now 71-78"/>
                  <a:ea typeface="Heading Now 71-78"/>
                  <a:cs typeface="Heading Now 71-78"/>
                  <a:sym typeface="Heading Now 71-78"/>
                </a:rPr>
                <a:t>Xác định nhà để xe gần nhất từ tọa độ người dùng.</a:t>
              </a:r>
            </a:p>
          </p:txBody>
        </p:sp>
      </p:grpSp>
      <p:grpSp>
        <p:nvGrpSpPr>
          <p:cNvPr name="Group 16" id="16"/>
          <p:cNvGrpSpPr/>
          <p:nvPr/>
        </p:nvGrpSpPr>
        <p:grpSpPr>
          <a:xfrm rot="0">
            <a:off x="14350232" y="4105360"/>
            <a:ext cx="2273512" cy="2273512"/>
            <a:chOff x="0" y="0"/>
            <a:chExt cx="4041800" cy="4041800"/>
          </a:xfrm>
        </p:grpSpPr>
        <p:sp>
          <p:nvSpPr>
            <p:cNvPr name="Freeform 17" id="17"/>
            <p:cNvSpPr/>
            <p:nvPr/>
          </p:nvSpPr>
          <p:spPr>
            <a:xfrm flipH="false" flipV="false" rot="0">
              <a:off x="0" y="0"/>
              <a:ext cx="4041800" cy="4041800"/>
            </a:xfrm>
            <a:custGeom>
              <a:avLst/>
              <a:gdLst/>
              <a:ahLst/>
              <a:cxnLst/>
              <a:rect r="r" b="b" t="t" l="l"/>
              <a:pathLst>
                <a:path h="4041800" w="4041800">
                  <a:moveTo>
                    <a:pt x="4041800" y="25400"/>
                  </a:moveTo>
                  <a:cubicBezTo>
                    <a:pt x="4041800" y="11372"/>
                    <a:pt x="4030433" y="0"/>
                    <a:pt x="4016400" y="0"/>
                  </a:cubicBezTo>
                  <a:lnTo>
                    <a:pt x="25400" y="0"/>
                  </a:lnTo>
                  <a:cubicBezTo>
                    <a:pt x="11372" y="0"/>
                    <a:pt x="0" y="11372"/>
                    <a:pt x="0" y="25400"/>
                  </a:cubicBezTo>
                  <a:lnTo>
                    <a:pt x="0" y="4016400"/>
                  </a:lnTo>
                  <a:cubicBezTo>
                    <a:pt x="0" y="4030433"/>
                    <a:pt x="11372" y="4041800"/>
                    <a:pt x="25400" y="4041800"/>
                  </a:cubicBezTo>
                  <a:lnTo>
                    <a:pt x="4016400" y="4041800"/>
                  </a:lnTo>
                  <a:cubicBezTo>
                    <a:pt x="4030433" y="4041800"/>
                    <a:pt x="4041800" y="4030433"/>
                    <a:pt x="4041800" y="4016400"/>
                  </a:cubicBezTo>
                  <a:lnTo>
                    <a:pt x="4041800" y="25400"/>
                  </a:lnTo>
                  <a:close/>
                </a:path>
              </a:pathLst>
            </a:custGeom>
            <a:solidFill>
              <a:srgbClr val="B9F1D1"/>
            </a:solidFill>
          </p:spPr>
        </p:sp>
        <p:sp>
          <p:nvSpPr>
            <p:cNvPr name="TextBox 18" id="18"/>
            <p:cNvSpPr txBox="true"/>
            <p:nvPr/>
          </p:nvSpPr>
          <p:spPr>
            <a:xfrm>
              <a:off x="152400" y="168275"/>
              <a:ext cx="3737000" cy="3619525"/>
            </a:xfrm>
            <a:prstGeom prst="rect">
              <a:avLst/>
            </a:prstGeom>
          </p:spPr>
          <p:txBody>
            <a:bodyPr anchor="ctr" rtlCol="false" tIns="50800" lIns="50800" bIns="50800" rIns="50800"/>
            <a:lstStyle/>
            <a:p>
              <a:pPr algn="ctr">
                <a:lnSpc>
                  <a:spcPts val="2799"/>
                </a:lnSpc>
              </a:pPr>
              <a:r>
                <a:rPr lang="en-US" sz="1999">
                  <a:solidFill>
                    <a:srgbClr val="222221"/>
                  </a:solidFill>
                  <a:latin typeface="Heading Now 71-78"/>
                  <a:ea typeface="Heading Now 71-78"/>
                  <a:cs typeface="Heading Now 71-78"/>
                  <a:sym typeface="Heading Now 71-78"/>
                </a:rPr>
                <a:t>Tìm đường đi ngắn nhất giữa hai nhà để xe trong đồ thị.</a:t>
              </a:r>
            </a:p>
          </p:txBody>
        </p:sp>
      </p:grpSp>
      <p:grpSp>
        <p:nvGrpSpPr>
          <p:cNvPr name="Group 19" id="19"/>
          <p:cNvGrpSpPr/>
          <p:nvPr/>
        </p:nvGrpSpPr>
        <p:grpSpPr>
          <a:xfrm rot="0">
            <a:off x="9144000" y="7052924"/>
            <a:ext cx="8847862" cy="1839713"/>
            <a:chOff x="0" y="0"/>
            <a:chExt cx="2330301" cy="484533"/>
          </a:xfrm>
        </p:grpSpPr>
        <p:sp>
          <p:nvSpPr>
            <p:cNvPr name="Freeform 20" id="20"/>
            <p:cNvSpPr/>
            <p:nvPr/>
          </p:nvSpPr>
          <p:spPr>
            <a:xfrm flipH="false" flipV="false" rot="0">
              <a:off x="0" y="0"/>
              <a:ext cx="2330301" cy="484534"/>
            </a:xfrm>
            <a:custGeom>
              <a:avLst/>
              <a:gdLst/>
              <a:ahLst/>
              <a:cxnLst/>
              <a:rect r="r" b="b" t="t" l="l"/>
              <a:pathLst>
                <a:path h="484534" w="2330301">
                  <a:moveTo>
                    <a:pt x="17500" y="0"/>
                  </a:moveTo>
                  <a:lnTo>
                    <a:pt x="2312801" y="0"/>
                  </a:lnTo>
                  <a:cubicBezTo>
                    <a:pt x="2322466" y="0"/>
                    <a:pt x="2330301" y="7835"/>
                    <a:pt x="2330301" y="17500"/>
                  </a:cubicBezTo>
                  <a:lnTo>
                    <a:pt x="2330301" y="467033"/>
                  </a:lnTo>
                  <a:cubicBezTo>
                    <a:pt x="2330301" y="471675"/>
                    <a:pt x="2328457" y="476126"/>
                    <a:pt x="2325175" y="479408"/>
                  </a:cubicBezTo>
                  <a:cubicBezTo>
                    <a:pt x="2321893" y="482690"/>
                    <a:pt x="2317442" y="484534"/>
                    <a:pt x="2312801" y="484534"/>
                  </a:cubicBezTo>
                  <a:lnTo>
                    <a:pt x="17500" y="484534"/>
                  </a:lnTo>
                  <a:cubicBezTo>
                    <a:pt x="7835" y="484534"/>
                    <a:pt x="0" y="476698"/>
                    <a:pt x="0" y="467033"/>
                  </a:cubicBezTo>
                  <a:lnTo>
                    <a:pt x="0" y="17500"/>
                  </a:lnTo>
                  <a:cubicBezTo>
                    <a:pt x="0" y="7835"/>
                    <a:pt x="7835" y="0"/>
                    <a:pt x="17500" y="0"/>
                  </a:cubicBezTo>
                  <a:close/>
                </a:path>
              </a:pathLst>
            </a:custGeom>
            <a:solidFill>
              <a:srgbClr val="FFF8F0"/>
            </a:solidFill>
            <a:ln w="19050" cap="sq">
              <a:solidFill>
                <a:srgbClr val="222221"/>
              </a:solidFill>
              <a:prstDash val="solid"/>
              <a:miter/>
            </a:ln>
          </p:spPr>
        </p:sp>
        <p:sp>
          <p:nvSpPr>
            <p:cNvPr name="TextBox 21" id="21"/>
            <p:cNvSpPr txBox="true"/>
            <p:nvPr/>
          </p:nvSpPr>
          <p:spPr>
            <a:xfrm>
              <a:off x="0" y="47625"/>
              <a:ext cx="2330301" cy="436908"/>
            </a:xfrm>
            <a:prstGeom prst="rect">
              <a:avLst/>
            </a:prstGeom>
          </p:spPr>
          <p:txBody>
            <a:bodyPr anchor="ctr" rtlCol="false" tIns="50800" lIns="50800" bIns="50800" rIns="50800"/>
            <a:lstStyle/>
            <a:p>
              <a:pPr algn="ctr">
                <a:lnSpc>
                  <a:spcPts val="2499"/>
                </a:lnSpc>
              </a:pPr>
              <a:r>
                <a:rPr lang="en-US" b="true" sz="2499" spc="-49">
                  <a:solidFill>
                    <a:srgbClr val="222221"/>
                  </a:solidFill>
                  <a:latin typeface="Canva Sans Bold"/>
                  <a:ea typeface="Canva Sans Bold"/>
                  <a:cs typeface="Canva Sans Bold"/>
                  <a:sym typeface="Canva Sans Bold"/>
                </a:rPr>
                <a:t>Các phương pháp sử dụng đảm bảo độ chính xác cao và phù hợp với kích thước dữ liệu hiện tại.</a:t>
              </a:r>
            </a:p>
          </p:txBody>
        </p:sp>
      </p:grpSp>
      <p:sp>
        <p:nvSpPr>
          <p:cNvPr name="Freeform 22" id="22"/>
          <p:cNvSpPr/>
          <p:nvPr/>
        </p:nvSpPr>
        <p:spPr>
          <a:xfrm flipH="false" flipV="false" rot="0">
            <a:off x="1796977" y="5492634"/>
            <a:ext cx="3603538" cy="3765666"/>
          </a:xfrm>
          <a:custGeom>
            <a:avLst/>
            <a:gdLst/>
            <a:ahLst/>
            <a:cxnLst/>
            <a:rect r="r" b="b" t="t" l="l"/>
            <a:pathLst>
              <a:path h="3765666" w="3603538">
                <a:moveTo>
                  <a:pt x="0" y="0"/>
                </a:moveTo>
                <a:lnTo>
                  <a:pt x="3603538" y="0"/>
                </a:lnTo>
                <a:lnTo>
                  <a:pt x="3603538" y="3765666"/>
                </a:lnTo>
                <a:lnTo>
                  <a:pt x="0" y="3765666"/>
                </a:lnTo>
                <a:lnTo>
                  <a:pt x="0" y="0"/>
                </a:lnTo>
                <a:close/>
              </a:path>
            </a:pathLst>
          </a:custGeom>
          <a:blipFill>
            <a:blip r:embed="rId2"/>
            <a:stretch>
              <a:fillRect l="-4499" t="0" r="0" b="0"/>
            </a:stretch>
          </a:blipFill>
        </p:spPr>
      </p:sp>
      <p:sp>
        <p:nvSpPr>
          <p:cNvPr name="TextBox 23" id="23"/>
          <p:cNvSpPr txBox="true"/>
          <p:nvPr/>
        </p:nvSpPr>
        <p:spPr>
          <a:xfrm rot="0">
            <a:off x="443553" y="1077894"/>
            <a:ext cx="5294846" cy="1130336"/>
          </a:xfrm>
          <a:prstGeom prst="rect">
            <a:avLst/>
          </a:prstGeom>
        </p:spPr>
        <p:txBody>
          <a:bodyPr anchor="t" rtlCol="false" tIns="0" lIns="0" bIns="0" rIns="0">
            <a:spAutoFit/>
          </a:bodyPr>
          <a:lstStyle/>
          <a:p>
            <a:pPr algn="ctr">
              <a:lnSpc>
                <a:spcPts val="8799"/>
              </a:lnSpc>
            </a:pPr>
            <a:r>
              <a:rPr lang="en-US" b="true" sz="7999">
                <a:solidFill>
                  <a:srgbClr val="222221"/>
                </a:solidFill>
                <a:latin typeface="Canva Sans Bold"/>
                <a:ea typeface="Canva Sans Bold"/>
                <a:cs typeface="Canva Sans Bold"/>
                <a:sym typeface="Canva Sans Bold"/>
              </a:rPr>
              <a:t>KẾT LUẬN</a:t>
            </a:r>
          </a:p>
        </p:txBody>
      </p:sp>
      <p:sp>
        <p:nvSpPr>
          <p:cNvPr name="TextBox 24" id="24"/>
          <p:cNvSpPr txBox="true"/>
          <p:nvPr/>
        </p:nvSpPr>
        <p:spPr>
          <a:xfrm rot="0">
            <a:off x="443553" y="2827095"/>
            <a:ext cx="5944914" cy="1479513"/>
          </a:xfrm>
          <a:prstGeom prst="rect">
            <a:avLst/>
          </a:prstGeom>
        </p:spPr>
        <p:txBody>
          <a:bodyPr anchor="t" rtlCol="false" tIns="0" lIns="0" bIns="0" rIns="0">
            <a:spAutoFit/>
          </a:bodyPr>
          <a:lstStyle/>
          <a:p>
            <a:pPr algn="ctr">
              <a:lnSpc>
                <a:spcPts val="5599"/>
              </a:lnSpc>
              <a:spcBef>
                <a:spcPct val="0"/>
              </a:spcBef>
            </a:pPr>
            <a:r>
              <a:rPr lang="en-US" sz="3999">
                <a:solidFill>
                  <a:srgbClr val="222221"/>
                </a:solidFill>
                <a:latin typeface="Heading Now 71-78"/>
                <a:ea typeface="Heading Now 71-78"/>
                <a:cs typeface="Heading Now 71-78"/>
                <a:sym typeface="Heading Now 71-78"/>
              </a:rPr>
              <a:t>1. Đánh giá mức độ hoàn thành chung</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FF8F0"/>
        </a:solidFill>
      </p:bgPr>
    </p:bg>
    <p:spTree>
      <p:nvGrpSpPr>
        <p:cNvPr id="1" name=""/>
        <p:cNvGrpSpPr/>
        <p:nvPr/>
      </p:nvGrpSpPr>
      <p:grpSpPr>
        <a:xfrm>
          <a:off x="0" y="0"/>
          <a:ext cx="0" cy="0"/>
          <a:chOff x="0" y="0"/>
          <a:chExt cx="0" cy="0"/>
        </a:xfrm>
      </p:grpSpPr>
      <p:sp>
        <p:nvSpPr>
          <p:cNvPr name="Freeform 2" id="2"/>
          <p:cNvSpPr/>
          <p:nvPr/>
        </p:nvSpPr>
        <p:spPr>
          <a:xfrm flipH="false" flipV="false" rot="0">
            <a:off x="-978728" y="306045"/>
            <a:ext cx="19646210" cy="9980955"/>
          </a:xfrm>
          <a:custGeom>
            <a:avLst/>
            <a:gdLst/>
            <a:ahLst/>
            <a:cxnLst/>
            <a:rect r="r" b="b" t="t" l="l"/>
            <a:pathLst>
              <a:path h="9980955" w="19646210">
                <a:moveTo>
                  <a:pt x="0" y="0"/>
                </a:moveTo>
                <a:lnTo>
                  <a:pt x="19646210" y="0"/>
                </a:lnTo>
                <a:lnTo>
                  <a:pt x="19646210" y="9980955"/>
                </a:lnTo>
                <a:lnTo>
                  <a:pt x="0" y="9980955"/>
                </a:lnTo>
                <a:lnTo>
                  <a:pt x="0" y="0"/>
                </a:lnTo>
                <a:close/>
              </a:path>
            </a:pathLst>
          </a:custGeom>
          <a:blipFill>
            <a:blip r:embed="rId2">
              <a:extLst>
                <a:ext uri="{96DAC541-7B7A-43D3-8B79-37D633B846F1}">
                  <asvg:svgBlip xmlns:asvg="http://schemas.microsoft.com/office/drawing/2016/SVG/main" r:embed="rId3"/>
                </a:ext>
              </a:extLst>
            </a:blip>
            <a:stretch>
              <a:fillRect l="0" t="0" r="-25054" b="0"/>
            </a:stretch>
          </a:blipFill>
          <a:ln cap="sq">
            <a:noFill/>
            <a:prstDash val="solid"/>
            <a:miter/>
          </a:ln>
        </p:spPr>
      </p:sp>
      <p:grpSp>
        <p:nvGrpSpPr>
          <p:cNvPr name="Group 3" id="3"/>
          <p:cNvGrpSpPr/>
          <p:nvPr/>
        </p:nvGrpSpPr>
        <p:grpSpPr>
          <a:xfrm rot="-10800000">
            <a:off x="-1713384" y="1028700"/>
            <a:ext cx="22783917" cy="8762473"/>
            <a:chOff x="0" y="0"/>
            <a:chExt cx="6000702" cy="2307812"/>
          </a:xfrm>
        </p:grpSpPr>
        <p:sp>
          <p:nvSpPr>
            <p:cNvPr name="Freeform 4" id="4"/>
            <p:cNvSpPr/>
            <p:nvPr/>
          </p:nvSpPr>
          <p:spPr>
            <a:xfrm flipH="false" flipV="false" rot="0">
              <a:off x="0" y="0"/>
              <a:ext cx="6000702" cy="2307812"/>
            </a:xfrm>
            <a:custGeom>
              <a:avLst/>
              <a:gdLst/>
              <a:ahLst/>
              <a:cxnLst/>
              <a:rect r="r" b="b" t="t" l="l"/>
              <a:pathLst>
                <a:path h="2307812" w="6000702">
                  <a:moveTo>
                    <a:pt x="0" y="0"/>
                  </a:moveTo>
                  <a:lnTo>
                    <a:pt x="6000702" y="0"/>
                  </a:lnTo>
                  <a:lnTo>
                    <a:pt x="6000702" y="2307812"/>
                  </a:lnTo>
                  <a:lnTo>
                    <a:pt x="0" y="2307812"/>
                  </a:lnTo>
                  <a:close/>
                </a:path>
              </a:pathLst>
            </a:custGeom>
            <a:solidFill>
              <a:srgbClr val="FFF8F0"/>
            </a:solidFill>
            <a:ln w="19050" cap="sq">
              <a:solidFill>
                <a:srgbClr val="222221"/>
              </a:solidFill>
              <a:prstDash val="solid"/>
              <a:miter/>
            </a:ln>
          </p:spPr>
        </p:sp>
        <p:sp>
          <p:nvSpPr>
            <p:cNvPr name="TextBox 5" id="5"/>
            <p:cNvSpPr txBox="true"/>
            <p:nvPr/>
          </p:nvSpPr>
          <p:spPr>
            <a:xfrm>
              <a:off x="0" y="-9525"/>
              <a:ext cx="6000702" cy="2317337"/>
            </a:xfrm>
            <a:prstGeom prst="rect">
              <a:avLst/>
            </a:prstGeom>
          </p:spPr>
          <p:txBody>
            <a:bodyPr anchor="ctr" rtlCol="false" tIns="50800" lIns="50800" bIns="50800" rIns="50800"/>
            <a:lstStyle/>
            <a:p>
              <a:pPr algn="ctr">
                <a:lnSpc>
                  <a:spcPts val="1300"/>
                </a:lnSpc>
              </a:pPr>
            </a:p>
          </p:txBody>
        </p:sp>
      </p:grpSp>
      <p:sp>
        <p:nvSpPr>
          <p:cNvPr name="TextBox 6" id="6"/>
          <p:cNvSpPr txBox="true"/>
          <p:nvPr/>
        </p:nvSpPr>
        <p:spPr>
          <a:xfrm rot="0">
            <a:off x="971550" y="1242418"/>
            <a:ext cx="4990347" cy="1104901"/>
          </a:xfrm>
          <a:prstGeom prst="rect">
            <a:avLst/>
          </a:prstGeom>
        </p:spPr>
        <p:txBody>
          <a:bodyPr anchor="t" rtlCol="false" tIns="0" lIns="0" bIns="0" rIns="0">
            <a:spAutoFit/>
          </a:bodyPr>
          <a:lstStyle/>
          <a:p>
            <a:pPr algn="l">
              <a:lnSpc>
                <a:spcPts val="4199"/>
              </a:lnSpc>
            </a:pPr>
            <a:r>
              <a:rPr lang="en-US" sz="2999">
                <a:solidFill>
                  <a:srgbClr val="222221"/>
                </a:solidFill>
                <a:latin typeface="Heading Now 71-78"/>
                <a:ea typeface="Heading Now 71-78"/>
                <a:cs typeface="Heading Now 71-78"/>
                <a:sym typeface="Heading Now 71-78"/>
              </a:rPr>
              <a:t>2. Khó khăn, vướng mắc &amp; cách giải quyết</a:t>
            </a:r>
          </a:p>
        </p:txBody>
      </p:sp>
      <p:grpSp>
        <p:nvGrpSpPr>
          <p:cNvPr name="Group 7" id="7"/>
          <p:cNvGrpSpPr/>
          <p:nvPr/>
        </p:nvGrpSpPr>
        <p:grpSpPr>
          <a:xfrm rot="0">
            <a:off x="8287308" y="1402660"/>
            <a:ext cx="4044735" cy="1889317"/>
            <a:chOff x="0" y="0"/>
            <a:chExt cx="1065280" cy="497598"/>
          </a:xfrm>
        </p:grpSpPr>
        <p:sp>
          <p:nvSpPr>
            <p:cNvPr name="Freeform 8" id="8"/>
            <p:cNvSpPr/>
            <p:nvPr/>
          </p:nvSpPr>
          <p:spPr>
            <a:xfrm flipH="false" flipV="false" rot="0">
              <a:off x="0" y="0"/>
              <a:ext cx="1065280" cy="497598"/>
            </a:xfrm>
            <a:custGeom>
              <a:avLst/>
              <a:gdLst/>
              <a:ahLst/>
              <a:cxnLst/>
              <a:rect r="r" b="b" t="t" l="l"/>
              <a:pathLst>
                <a:path h="497598" w="1065280">
                  <a:moveTo>
                    <a:pt x="38281" y="0"/>
                  </a:moveTo>
                  <a:lnTo>
                    <a:pt x="1026998" y="0"/>
                  </a:lnTo>
                  <a:cubicBezTo>
                    <a:pt x="1037151" y="0"/>
                    <a:pt x="1046888" y="4033"/>
                    <a:pt x="1054068" y="11212"/>
                  </a:cubicBezTo>
                  <a:cubicBezTo>
                    <a:pt x="1061247" y="18392"/>
                    <a:pt x="1065280" y="28129"/>
                    <a:pt x="1065280" y="38281"/>
                  </a:cubicBezTo>
                  <a:lnTo>
                    <a:pt x="1065280" y="459316"/>
                  </a:lnTo>
                  <a:cubicBezTo>
                    <a:pt x="1065280" y="480459"/>
                    <a:pt x="1048141" y="497598"/>
                    <a:pt x="1026998" y="497598"/>
                  </a:cubicBezTo>
                  <a:lnTo>
                    <a:pt x="38281" y="497598"/>
                  </a:lnTo>
                  <a:cubicBezTo>
                    <a:pt x="28129" y="497598"/>
                    <a:pt x="18392" y="493565"/>
                    <a:pt x="11212" y="486385"/>
                  </a:cubicBezTo>
                  <a:cubicBezTo>
                    <a:pt x="4033" y="479206"/>
                    <a:pt x="0" y="469469"/>
                    <a:pt x="0" y="459316"/>
                  </a:cubicBezTo>
                  <a:lnTo>
                    <a:pt x="0" y="38281"/>
                  </a:lnTo>
                  <a:cubicBezTo>
                    <a:pt x="0" y="17139"/>
                    <a:pt x="17139" y="0"/>
                    <a:pt x="38281" y="0"/>
                  </a:cubicBezTo>
                  <a:close/>
                </a:path>
              </a:pathLst>
            </a:custGeom>
            <a:solidFill>
              <a:srgbClr val="AAF386"/>
            </a:solidFill>
            <a:ln w="19050" cap="sq">
              <a:solidFill>
                <a:srgbClr val="222221"/>
              </a:solidFill>
              <a:prstDash val="solid"/>
              <a:miter/>
            </a:ln>
          </p:spPr>
        </p:sp>
        <p:sp>
          <p:nvSpPr>
            <p:cNvPr name="TextBox 9" id="9"/>
            <p:cNvSpPr txBox="true"/>
            <p:nvPr/>
          </p:nvSpPr>
          <p:spPr>
            <a:xfrm>
              <a:off x="0" y="-114300"/>
              <a:ext cx="1065280" cy="611898"/>
            </a:xfrm>
            <a:prstGeom prst="rect">
              <a:avLst/>
            </a:prstGeom>
          </p:spPr>
          <p:txBody>
            <a:bodyPr anchor="ctr" rtlCol="false" tIns="254000" lIns="254000" bIns="254000" rIns="254000"/>
            <a:lstStyle/>
            <a:p>
              <a:pPr algn="ctr">
                <a:lnSpc>
                  <a:spcPts val="3640"/>
                </a:lnSpc>
              </a:pPr>
              <a:r>
                <a:rPr lang="en-US" sz="2600">
                  <a:solidFill>
                    <a:srgbClr val="222221"/>
                  </a:solidFill>
                  <a:latin typeface="Heading Now 71-78"/>
                  <a:ea typeface="Heading Now 71-78"/>
                  <a:cs typeface="Heading Now 71-78"/>
                  <a:sym typeface="Heading Now 71-78"/>
                </a:rPr>
                <a:t>Việc tính toán yêu cầu xử lý lượng giác chính xác.</a:t>
              </a:r>
            </a:p>
          </p:txBody>
        </p:sp>
      </p:grpSp>
      <p:grpSp>
        <p:nvGrpSpPr>
          <p:cNvPr name="Group 10" id="10"/>
          <p:cNvGrpSpPr/>
          <p:nvPr/>
        </p:nvGrpSpPr>
        <p:grpSpPr>
          <a:xfrm rot="0">
            <a:off x="12921074" y="1402660"/>
            <a:ext cx="4044735" cy="1889317"/>
            <a:chOff x="0" y="0"/>
            <a:chExt cx="1065280" cy="497598"/>
          </a:xfrm>
        </p:grpSpPr>
        <p:sp>
          <p:nvSpPr>
            <p:cNvPr name="Freeform 11" id="11"/>
            <p:cNvSpPr/>
            <p:nvPr/>
          </p:nvSpPr>
          <p:spPr>
            <a:xfrm flipH="false" flipV="false" rot="0">
              <a:off x="0" y="0"/>
              <a:ext cx="1065280" cy="497598"/>
            </a:xfrm>
            <a:custGeom>
              <a:avLst/>
              <a:gdLst/>
              <a:ahLst/>
              <a:cxnLst/>
              <a:rect r="r" b="b" t="t" l="l"/>
              <a:pathLst>
                <a:path h="497598" w="1065280">
                  <a:moveTo>
                    <a:pt x="38281" y="0"/>
                  </a:moveTo>
                  <a:lnTo>
                    <a:pt x="1026998" y="0"/>
                  </a:lnTo>
                  <a:cubicBezTo>
                    <a:pt x="1037151" y="0"/>
                    <a:pt x="1046888" y="4033"/>
                    <a:pt x="1054068" y="11212"/>
                  </a:cubicBezTo>
                  <a:cubicBezTo>
                    <a:pt x="1061247" y="18392"/>
                    <a:pt x="1065280" y="28129"/>
                    <a:pt x="1065280" y="38281"/>
                  </a:cubicBezTo>
                  <a:lnTo>
                    <a:pt x="1065280" y="459316"/>
                  </a:lnTo>
                  <a:cubicBezTo>
                    <a:pt x="1065280" y="480459"/>
                    <a:pt x="1048141" y="497598"/>
                    <a:pt x="1026998" y="497598"/>
                  </a:cubicBezTo>
                  <a:lnTo>
                    <a:pt x="38281" y="497598"/>
                  </a:lnTo>
                  <a:cubicBezTo>
                    <a:pt x="28129" y="497598"/>
                    <a:pt x="18392" y="493565"/>
                    <a:pt x="11212" y="486385"/>
                  </a:cubicBezTo>
                  <a:cubicBezTo>
                    <a:pt x="4033" y="479206"/>
                    <a:pt x="0" y="469469"/>
                    <a:pt x="0" y="459316"/>
                  </a:cubicBezTo>
                  <a:lnTo>
                    <a:pt x="0" y="38281"/>
                  </a:lnTo>
                  <a:cubicBezTo>
                    <a:pt x="0" y="17139"/>
                    <a:pt x="17139" y="0"/>
                    <a:pt x="38281" y="0"/>
                  </a:cubicBezTo>
                  <a:close/>
                </a:path>
              </a:pathLst>
            </a:custGeom>
            <a:solidFill>
              <a:srgbClr val="B9F1D1"/>
            </a:solidFill>
            <a:ln w="19050" cap="sq">
              <a:solidFill>
                <a:srgbClr val="222221"/>
              </a:solidFill>
              <a:prstDash val="solid"/>
              <a:miter/>
            </a:ln>
          </p:spPr>
        </p:sp>
        <p:sp>
          <p:nvSpPr>
            <p:cNvPr name="TextBox 12" id="12"/>
            <p:cNvSpPr txBox="true"/>
            <p:nvPr/>
          </p:nvSpPr>
          <p:spPr>
            <a:xfrm>
              <a:off x="0" y="-114300"/>
              <a:ext cx="1065280" cy="611898"/>
            </a:xfrm>
            <a:prstGeom prst="rect">
              <a:avLst/>
            </a:prstGeom>
          </p:spPr>
          <p:txBody>
            <a:bodyPr anchor="ctr" rtlCol="false" tIns="254000" lIns="254000" bIns="254000" rIns="254000"/>
            <a:lstStyle/>
            <a:p>
              <a:pPr algn="ctr">
                <a:lnSpc>
                  <a:spcPts val="3640"/>
                </a:lnSpc>
              </a:pPr>
              <a:r>
                <a:rPr lang="en-US" sz="2600">
                  <a:solidFill>
                    <a:srgbClr val="222221"/>
                  </a:solidFill>
                  <a:latin typeface="Heading Now 71-78"/>
                  <a:ea typeface="Heading Now 71-78"/>
                  <a:cs typeface="Heading Now 71-78"/>
                  <a:sym typeface="Heading Now 71-78"/>
                </a:rPr>
                <a:t>Thuật toán Dijkstra bị giới hạn hiệu suất khi số nút tăng cao.</a:t>
              </a:r>
            </a:p>
          </p:txBody>
        </p:sp>
      </p:grpSp>
      <p:grpSp>
        <p:nvGrpSpPr>
          <p:cNvPr name="Group 13" id="13"/>
          <p:cNvGrpSpPr/>
          <p:nvPr/>
        </p:nvGrpSpPr>
        <p:grpSpPr>
          <a:xfrm rot="0">
            <a:off x="8287308" y="5024860"/>
            <a:ext cx="4044735" cy="1597661"/>
            <a:chOff x="0" y="0"/>
            <a:chExt cx="1065280" cy="420783"/>
          </a:xfrm>
        </p:grpSpPr>
        <p:sp>
          <p:nvSpPr>
            <p:cNvPr name="Freeform 14" id="14"/>
            <p:cNvSpPr/>
            <p:nvPr/>
          </p:nvSpPr>
          <p:spPr>
            <a:xfrm flipH="false" flipV="false" rot="0">
              <a:off x="0" y="0"/>
              <a:ext cx="1065280" cy="420783"/>
            </a:xfrm>
            <a:custGeom>
              <a:avLst/>
              <a:gdLst/>
              <a:ahLst/>
              <a:cxnLst/>
              <a:rect r="r" b="b" t="t" l="l"/>
              <a:pathLst>
                <a:path h="420783" w="1065280">
                  <a:moveTo>
                    <a:pt x="38281" y="0"/>
                  </a:moveTo>
                  <a:lnTo>
                    <a:pt x="1026998" y="0"/>
                  </a:lnTo>
                  <a:cubicBezTo>
                    <a:pt x="1037151" y="0"/>
                    <a:pt x="1046888" y="4033"/>
                    <a:pt x="1054068" y="11212"/>
                  </a:cubicBezTo>
                  <a:cubicBezTo>
                    <a:pt x="1061247" y="18392"/>
                    <a:pt x="1065280" y="28129"/>
                    <a:pt x="1065280" y="38281"/>
                  </a:cubicBezTo>
                  <a:lnTo>
                    <a:pt x="1065280" y="382502"/>
                  </a:lnTo>
                  <a:cubicBezTo>
                    <a:pt x="1065280" y="403644"/>
                    <a:pt x="1048141" y="420783"/>
                    <a:pt x="1026998" y="420783"/>
                  </a:cubicBezTo>
                  <a:lnTo>
                    <a:pt x="38281" y="420783"/>
                  </a:lnTo>
                  <a:cubicBezTo>
                    <a:pt x="28129" y="420783"/>
                    <a:pt x="18392" y="416750"/>
                    <a:pt x="11212" y="409571"/>
                  </a:cubicBezTo>
                  <a:cubicBezTo>
                    <a:pt x="4033" y="402392"/>
                    <a:pt x="0" y="392655"/>
                    <a:pt x="0" y="382502"/>
                  </a:cubicBezTo>
                  <a:lnTo>
                    <a:pt x="0" y="38281"/>
                  </a:lnTo>
                  <a:cubicBezTo>
                    <a:pt x="0" y="17139"/>
                    <a:pt x="17139" y="0"/>
                    <a:pt x="38281" y="0"/>
                  </a:cubicBezTo>
                  <a:close/>
                </a:path>
              </a:pathLst>
            </a:custGeom>
            <a:solidFill>
              <a:srgbClr val="AAF386"/>
            </a:solidFill>
            <a:ln w="19050" cap="sq">
              <a:solidFill>
                <a:srgbClr val="222221"/>
              </a:solidFill>
              <a:prstDash val="solid"/>
              <a:miter/>
            </a:ln>
          </p:spPr>
        </p:sp>
        <p:sp>
          <p:nvSpPr>
            <p:cNvPr name="TextBox 15" id="15"/>
            <p:cNvSpPr txBox="true"/>
            <p:nvPr/>
          </p:nvSpPr>
          <p:spPr>
            <a:xfrm>
              <a:off x="0" y="-114300"/>
              <a:ext cx="1065280" cy="535083"/>
            </a:xfrm>
            <a:prstGeom prst="rect">
              <a:avLst/>
            </a:prstGeom>
          </p:spPr>
          <p:txBody>
            <a:bodyPr anchor="ctr" rtlCol="false" tIns="254000" lIns="254000" bIns="254000" rIns="254000"/>
            <a:lstStyle/>
            <a:p>
              <a:pPr algn="ctr">
                <a:lnSpc>
                  <a:spcPts val="3640"/>
                </a:lnSpc>
              </a:pPr>
              <a:r>
                <a:rPr lang="en-US" sz="2600">
                  <a:solidFill>
                    <a:srgbClr val="222221"/>
                  </a:solidFill>
                  <a:latin typeface="Heading Now 71-78"/>
                  <a:ea typeface="Heading Now 71-78"/>
                  <a:cs typeface="Heading Now 71-78"/>
                  <a:sym typeface="Heading Now 71-78"/>
                </a:rPr>
                <a:t>Chưa có giao diện đồ họa trực quan.</a:t>
              </a:r>
            </a:p>
          </p:txBody>
        </p:sp>
      </p:grpSp>
      <p:grpSp>
        <p:nvGrpSpPr>
          <p:cNvPr name="Group 16" id="16"/>
          <p:cNvGrpSpPr/>
          <p:nvPr/>
        </p:nvGrpSpPr>
        <p:grpSpPr>
          <a:xfrm rot="0">
            <a:off x="12921074" y="5026198"/>
            <a:ext cx="4044735" cy="1597661"/>
            <a:chOff x="0" y="0"/>
            <a:chExt cx="1065280" cy="420783"/>
          </a:xfrm>
        </p:grpSpPr>
        <p:sp>
          <p:nvSpPr>
            <p:cNvPr name="Freeform 17" id="17"/>
            <p:cNvSpPr/>
            <p:nvPr/>
          </p:nvSpPr>
          <p:spPr>
            <a:xfrm flipH="false" flipV="false" rot="0">
              <a:off x="0" y="0"/>
              <a:ext cx="1065280" cy="420783"/>
            </a:xfrm>
            <a:custGeom>
              <a:avLst/>
              <a:gdLst/>
              <a:ahLst/>
              <a:cxnLst/>
              <a:rect r="r" b="b" t="t" l="l"/>
              <a:pathLst>
                <a:path h="420783" w="1065280">
                  <a:moveTo>
                    <a:pt x="38281" y="0"/>
                  </a:moveTo>
                  <a:lnTo>
                    <a:pt x="1026998" y="0"/>
                  </a:lnTo>
                  <a:cubicBezTo>
                    <a:pt x="1037151" y="0"/>
                    <a:pt x="1046888" y="4033"/>
                    <a:pt x="1054068" y="11212"/>
                  </a:cubicBezTo>
                  <a:cubicBezTo>
                    <a:pt x="1061247" y="18392"/>
                    <a:pt x="1065280" y="28129"/>
                    <a:pt x="1065280" y="38281"/>
                  </a:cubicBezTo>
                  <a:lnTo>
                    <a:pt x="1065280" y="382502"/>
                  </a:lnTo>
                  <a:cubicBezTo>
                    <a:pt x="1065280" y="403644"/>
                    <a:pt x="1048141" y="420783"/>
                    <a:pt x="1026998" y="420783"/>
                  </a:cubicBezTo>
                  <a:lnTo>
                    <a:pt x="38281" y="420783"/>
                  </a:lnTo>
                  <a:cubicBezTo>
                    <a:pt x="28129" y="420783"/>
                    <a:pt x="18392" y="416750"/>
                    <a:pt x="11212" y="409571"/>
                  </a:cubicBezTo>
                  <a:cubicBezTo>
                    <a:pt x="4033" y="402392"/>
                    <a:pt x="0" y="392655"/>
                    <a:pt x="0" y="382502"/>
                  </a:cubicBezTo>
                  <a:lnTo>
                    <a:pt x="0" y="38281"/>
                  </a:lnTo>
                  <a:cubicBezTo>
                    <a:pt x="0" y="17139"/>
                    <a:pt x="17139" y="0"/>
                    <a:pt x="38281" y="0"/>
                  </a:cubicBezTo>
                  <a:close/>
                </a:path>
              </a:pathLst>
            </a:custGeom>
            <a:solidFill>
              <a:srgbClr val="B9F1D1"/>
            </a:solidFill>
            <a:ln w="19050" cap="sq">
              <a:solidFill>
                <a:srgbClr val="222221"/>
              </a:solidFill>
              <a:prstDash val="solid"/>
              <a:miter/>
            </a:ln>
          </p:spPr>
        </p:sp>
        <p:sp>
          <p:nvSpPr>
            <p:cNvPr name="TextBox 18" id="18"/>
            <p:cNvSpPr txBox="true"/>
            <p:nvPr/>
          </p:nvSpPr>
          <p:spPr>
            <a:xfrm>
              <a:off x="0" y="-114300"/>
              <a:ext cx="1065280" cy="535083"/>
            </a:xfrm>
            <a:prstGeom prst="rect">
              <a:avLst/>
            </a:prstGeom>
          </p:spPr>
          <p:txBody>
            <a:bodyPr anchor="ctr" rtlCol="false" tIns="254000" lIns="254000" bIns="254000" rIns="254000"/>
            <a:lstStyle/>
            <a:p>
              <a:pPr algn="ctr">
                <a:lnSpc>
                  <a:spcPts val="3640"/>
                </a:lnSpc>
              </a:pPr>
              <a:r>
                <a:rPr lang="en-US" sz="2600">
                  <a:solidFill>
                    <a:srgbClr val="222221"/>
                  </a:solidFill>
                  <a:latin typeface="Heading Now 71-78"/>
                  <a:ea typeface="Heading Now 71-78"/>
                  <a:cs typeface="Heading Now 71-78"/>
                  <a:sym typeface="Heading Now 71-78"/>
                </a:rPr>
                <a:t>Hiệu năng chưa tối ưu với đồ thị lớn.</a:t>
              </a:r>
            </a:p>
          </p:txBody>
        </p:sp>
      </p:grpSp>
      <p:grpSp>
        <p:nvGrpSpPr>
          <p:cNvPr name="Group 19" id="19"/>
          <p:cNvGrpSpPr/>
          <p:nvPr/>
        </p:nvGrpSpPr>
        <p:grpSpPr>
          <a:xfrm rot="0">
            <a:off x="8287308" y="7189369"/>
            <a:ext cx="4044735" cy="2346479"/>
            <a:chOff x="0" y="0"/>
            <a:chExt cx="1065280" cy="618003"/>
          </a:xfrm>
        </p:grpSpPr>
        <p:sp>
          <p:nvSpPr>
            <p:cNvPr name="Freeform 20" id="20"/>
            <p:cNvSpPr/>
            <p:nvPr/>
          </p:nvSpPr>
          <p:spPr>
            <a:xfrm flipH="false" flipV="false" rot="0">
              <a:off x="0" y="0"/>
              <a:ext cx="1065280" cy="618003"/>
            </a:xfrm>
            <a:custGeom>
              <a:avLst/>
              <a:gdLst/>
              <a:ahLst/>
              <a:cxnLst/>
              <a:rect r="r" b="b" t="t" l="l"/>
              <a:pathLst>
                <a:path h="618003" w="1065280">
                  <a:moveTo>
                    <a:pt x="38281" y="0"/>
                  </a:moveTo>
                  <a:lnTo>
                    <a:pt x="1026998" y="0"/>
                  </a:lnTo>
                  <a:cubicBezTo>
                    <a:pt x="1037151" y="0"/>
                    <a:pt x="1046888" y="4033"/>
                    <a:pt x="1054068" y="11212"/>
                  </a:cubicBezTo>
                  <a:cubicBezTo>
                    <a:pt x="1061247" y="18392"/>
                    <a:pt x="1065280" y="28129"/>
                    <a:pt x="1065280" y="38281"/>
                  </a:cubicBezTo>
                  <a:lnTo>
                    <a:pt x="1065280" y="579721"/>
                  </a:lnTo>
                  <a:cubicBezTo>
                    <a:pt x="1065280" y="600863"/>
                    <a:pt x="1048141" y="618003"/>
                    <a:pt x="1026998" y="618003"/>
                  </a:cubicBezTo>
                  <a:lnTo>
                    <a:pt x="38281" y="618003"/>
                  </a:lnTo>
                  <a:cubicBezTo>
                    <a:pt x="28129" y="618003"/>
                    <a:pt x="18392" y="613969"/>
                    <a:pt x="11212" y="606790"/>
                  </a:cubicBezTo>
                  <a:cubicBezTo>
                    <a:pt x="4033" y="599611"/>
                    <a:pt x="0" y="589874"/>
                    <a:pt x="0" y="579721"/>
                  </a:cubicBezTo>
                  <a:lnTo>
                    <a:pt x="0" y="38281"/>
                  </a:lnTo>
                  <a:cubicBezTo>
                    <a:pt x="0" y="17139"/>
                    <a:pt x="17139" y="0"/>
                    <a:pt x="38281" y="0"/>
                  </a:cubicBezTo>
                  <a:close/>
                </a:path>
              </a:pathLst>
            </a:custGeom>
            <a:solidFill>
              <a:srgbClr val="B9F1D1"/>
            </a:solidFill>
            <a:ln w="19050" cap="sq">
              <a:solidFill>
                <a:srgbClr val="222221"/>
              </a:solidFill>
              <a:prstDash val="solid"/>
              <a:miter/>
            </a:ln>
          </p:spPr>
        </p:sp>
        <p:sp>
          <p:nvSpPr>
            <p:cNvPr name="TextBox 21" id="21"/>
            <p:cNvSpPr txBox="true"/>
            <p:nvPr/>
          </p:nvSpPr>
          <p:spPr>
            <a:xfrm>
              <a:off x="0" y="-114300"/>
              <a:ext cx="1065280" cy="732303"/>
            </a:xfrm>
            <a:prstGeom prst="rect">
              <a:avLst/>
            </a:prstGeom>
          </p:spPr>
          <p:txBody>
            <a:bodyPr anchor="ctr" rtlCol="false" tIns="254000" lIns="254000" bIns="254000" rIns="254000"/>
            <a:lstStyle/>
            <a:p>
              <a:pPr algn="ctr">
                <a:lnSpc>
                  <a:spcPts val="3640"/>
                </a:lnSpc>
              </a:pPr>
              <a:r>
                <a:rPr lang="en-US" sz="2600">
                  <a:solidFill>
                    <a:srgbClr val="222221"/>
                  </a:solidFill>
                  <a:latin typeface="Heading Now 71-78"/>
                  <a:ea typeface="Heading Now 71-78"/>
                  <a:cs typeface="Heading Now 71-78"/>
                  <a:sym typeface="Heading Now 71-78"/>
                </a:rPr>
                <a:t>Tích hợp giao diện đồ họa để người dùng dễ tương tác hơn.</a:t>
              </a:r>
            </a:p>
          </p:txBody>
        </p:sp>
      </p:grpSp>
      <p:grpSp>
        <p:nvGrpSpPr>
          <p:cNvPr name="Group 22" id="22"/>
          <p:cNvGrpSpPr/>
          <p:nvPr/>
        </p:nvGrpSpPr>
        <p:grpSpPr>
          <a:xfrm rot="0">
            <a:off x="12921074" y="7189369"/>
            <a:ext cx="4044735" cy="2346479"/>
            <a:chOff x="0" y="0"/>
            <a:chExt cx="1065280" cy="618003"/>
          </a:xfrm>
        </p:grpSpPr>
        <p:sp>
          <p:nvSpPr>
            <p:cNvPr name="Freeform 23" id="23"/>
            <p:cNvSpPr/>
            <p:nvPr/>
          </p:nvSpPr>
          <p:spPr>
            <a:xfrm flipH="false" flipV="false" rot="0">
              <a:off x="0" y="0"/>
              <a:ext cx="1065280" cy="618003"/>
            </a:xfrm>
            <a:custGeom>
              <a:avLst/>
              <a:gdLst/>
              <a:ahLst/>
              <a:cxnLst/>
              <a:rect r="r" b="b" t="t" l="l"/>
              <a:pathLst>
                <a:path h="618003" w="1065280">
                  <a:moveTo>
                    <a:pt x="38281" y="0"/>
                  </a:moveTo>
                  <a:lnTo>
                    <a:pt x="1026998" y="0"/>
                  </a:lnTo>
                  <a:cubicBezTo>
                    <a:pt x="1037151" y="0"/>
                    <a:pt x="1046888" y="4033"/>
                    <a:pt x="1054068" y="11212"/>
                  </a:cubicBezTo>
                  <a:cubicBezTo>
                    <a:pt x="1061247" y="18392"/>
                    <a:pt x="1065280" y="28129"/>
                    <a:pt x="1065280" y="38281"/>
                  </a:cubicBezTo>
                  <a:lnTo>
                    <a:pt x="1065280" y="579721"/>
                  </a:lnTo>
                  <a:cubicBezTo>
                    <a:pt x="1065280" y="600863"/>
                    <a:pt x="1048141" y="618003"/>
                    <a:pt x="1026998" y="618003"/>
                  </a:cubicBezTo>
                  <a:lnTo>
                    <a:pt x="38281" y="618003"/>
                  </a:lnTo>
                  <a:cubicBezTo>
                    <a:pt x="28129" y="618003"/>
                    <a:pt x="18392" y="613969"/>
                    <a:pt x="11212" y="606790"/>
                  </a:cubicBezTo>
                  <a:cubicBezTo>
                    <a:pt x="4033" y="599611"/>
                    <a:pt x="0" y="589874"/>
                    <a:pt x="0" y="579721"/>
                  </a:cubicBezTo>
                  <a:lnTo>
                    <a:pt x="0" y="38281"/>
                  </a:lnTo>
                  <a:cubicBezTo>
                    <a:pt x="0" y="17139"/>
                    <a:pt x="17139" y="0"/>
                    <a:pt x="38281" y="0"/>
                  </a:cubicBezTo>
                  <a:close/>
                </a:path>
              </a:pathLst>
            </a:custGeom>
            <a:solidFill>
              <a:srgbClr val="AAF386"/>
            </a:solidFill>
            <a:ln w="19050" cap="sq">
              <a:solidFill>
                <a:srgbClr val="222221"/>
              </a:solidFill>
              <a:prstDash val="solid"/>
              <a:miter/>
            </a:ln>
          </p:spPr>
        </p:sp>
        <p:sp>
          <p:nvSpPr>
            <p:cNvPr name="TextBox 24" id="24"/>
            <p:cNvSpPr txBox="true"/>
            <p:nvPr/>
          </p:nvSpPr>
          <p:spPr>
            <a:xfrm>
              <a:off x="0" y="-114300"/>
              <a:ext cx="1065280" cy="732303"/>
            </a:xfrm>
            <a:prstGeom prst="rect">
              <a:avLst/>
            </a:prstGeom>
          </p:spPr>
          <p:txBody>
            <a:bodyPr anchor="ctr" rtlCol="false" tIns="254000" lIns="254000" bIns="254000" rIns="254000"/>
            <a:lstStyle/>
            <a:p>
              <a:pPr algn="ctr">
                <a:lnSpc>
                  <a:spcPts val="3640"/>
                </a:lnSpc>
              </a:pPr>
              <a:r>
                <a:rPr lang="en-US" sz="2600">
                  <a:solidFill>
                    <a:srgbClr val="222221"/>
                  </a:solidFill>
                  <a:latin typeface="Heading Now 71-78"/>
                  <a:ea typeface="Heading Now 71-78"/>
                  <a:cs typeface="Heading Now 71-78"/>
                  <a:sym typeface="Heading Now 71-78"/>
                </a:rPr>
                <a:t>Sử dụng thuật toán A* thay thế Dijkstra để cải thiện tốc độ tìm kiếm.</a:t>
              </a:r>
            </a:p>
          </p:txBody>
        </p:sp>
      </p:grpSp>
      <p:sp>
        <p:nvSpPr>
          <p:cNvPr name="TextBox 25" id="25"/>
          <p:cNvSpPr txBox="true"/>
          <p:nvPr/>
        </p:nvSpPr>
        <p:spPr>
          <a:xfrm rot="0">
            <a:off x="1114233" y="4883323"/>
            <a:ext cx="4011475" cy="1133513"/>
          </a:xfrm>
          <a:prstGeom prst="rect">
            <a:avLst/>
          </a:prstGeom>
        </p:spPr>
        <p:txBody>
          <a:bodyPr anchor="t" rtlCol="false" tIns="0" lIns="0" bIns="0" rIns="0">
            <a:spAutoFit/>
          </a:bodyPr>
          <a:lstStyle/>
          <a:p>
            <a:pPr algn="l">
              <a:lnSpc>
                <a:spcPts val="4200"/>
              </a:lnSpc>
              <a:spcBef>
                <a:spcPct val="0"/>
              </a:spcBef>
            </a:pPr>
            <a:r>
              <a:rPr lang="en-US" sz="3000">
                <a:solidFill>
                  <a:srgbClr val="222221"/>
                </a:solidFill>
                <a:latin typeface="Heading Now 71-78"/>
                <a:ea typeface="Heading Now 71-78"/>
                <a:cs typeface="Heading Now 71-78"/>
                <a:sym typeface="Heading Now 71-78"/>
              </a:rPr>
              <a:t>3. Hạn chế &amp;     cách phát triển   </a:t>
            </a:r>
          </a:p>
        </p:txBody>
      </p:sp>
      <p:sp>
        <p:nvSpPr>
          <p:cNvPr name="AutoShape 26" id="26"/>
          <p:cNvSpPr/>
          <p:nvPr/>
        </p:nvSpPr>
        <p:spPr>
          <a:xfrm>
            <a:off x="7030352" y="306045"/>
            <a:ext cx="0" cy="9980955"/>
          </a:xfrm>
          <a:prstGeom prst="line">
            <a:avLst/>
          </a:prstGeom>
          <a:ln cap="flat" w="38100">
            <a:solidFill>
              <a:srgbClr val="000000"/>
            </a:solidFill>
            <a:prstDash val="solid"/>
            <a:headEnd type="none" len="sm" w="sm"/>
            <a:tailEnd type="none" len="sm" w="sm"/>
          </a:ln>
        </p:spPr>
      </p:sp>
      <p:sp>
        <p:nvSpPr>
          <p:cNvPr name="AutoShape 27" id="27"/>
          <p:cNvSpPr/>
          <p:nvPr/>
        </p:nvSpPr>
        <p:spPr>
          <a:xfrm>
            <a:off x="0" y="4137149"/>
            <a:ext cx="18288000" cy="0"/>
          </a:xfrm>
          <a:prstGeom prst="line">
            <a:avLst/>
          </a:prstGeom>
          <a:ln cap="flat" w="38100">
            <a:solidFill>
              <a:srgbClr val="000000"/>
            </a:solidFill>
            <a:prstDash val="solid"/>
            <a:headEnd type="none" len="sm" w="sm"/>
            <a:tailEnd type="none" len="sm" w="sm"/>
          </a:ln>
        </p:spPr>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5555" r="0" b="-5555"/>
            </a:stretch>
          </a:blipFill>
        </p:spPr>
      </p:sp>
      <p:sp>
        <p:nvSpPr>
          <p:cNvPr name="Freeform 3" id="3"/>
          <p:cNvSpPr/>
          <p:nvPr/>
        </p:nvSpPr>
        <p:spPr>
          <a:xfrm flipH="false" flipV="false" rot="0">
            <a:off x="-1763162" y="-789039"/>
            <a:ext cx="2875332" cy="3635478"/>
          </a:xfrm>
          <a:custGeom>
            <a:avLst/>
            <a:gdLst/>
            <a:ahLst/>
            <a:cxnLst/>
            <a:rect r="r" b="b" t="t" l="l"/>
            <a:pathLst>
              <a:path h="3635478" w="2875332">
                <a:moveTo>
                  <a:pt x="0" y="0"/>
                </a:moveTo>
                <a:lnTo>
                  <a:pt x="2875333" y="0"/>
                </a:lnTo>
                <a:lnTo>
                  <a:pt x="2875333" y="3635478"/>
                </a:lnTo>
                <a:lnTo>
                  <a:pt x="0" y="363547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false" flipV="false" rot="0">
            <a:off x="-1044801" y="9258300"/>
            <a:ext cx="5315394" cy="1913542"/>
          </a:xfrm>
          <a:custGeom>
            <a:avLst/>
            <a:gdLst/>
            <a:ahLst/>
            <a:cxnLst/>
            <a:rect r="r" b="b" t="t" l="l"/>
            <a:pathLst>
              <a:path h="1913542" w="5315394">
                <a:moveTo>
                  <a:pt x="0" y="0"/>
                </a:moveTo>
                <a:lnTo>
                  <a:pt x="5315394" y="0"/>
                </a:lnTo>
                <a:lnTo>
                  <a:pt x="5315394" y="1913542"/>
                </a:lnTo>
                <a:lnTo>
                  <a:pt x="0" y="191354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TextBox 5" id="5"/>
          <p:cNvSpPr txBox="true"/>
          <p:nvPr/>
        </p:nvSpPr>
        <p:spPr>
          <a:xfrm rot="0">
            <a:off x="5157161" y="2208879"/>
            <a:ext cx="7973677" cy="6330657"/>
          </a:xfrm>
          <a:prstGeom prst="rect">
            <a:avLst/>
          </a:prstGeom>
        </p:spPr>
        <p:txBody>
          <a:bodyPr anchor="t" rtlCol="false" tIns="0" lIns="0" bIns="0" rIns="0">
            <a:spAutoFit/>
          </a:bodyPr>
          <a:lstStyle/>
          <a:p>
            <a:pPr algn="ctr" marL="0" indent="0" lvl="0">
              <a:lnSpc>
                <a:spcPts val="12183"/>
              </a:lnSpc>
            </a:pPr>
            <a:r>
              <a:rPr lang="en-US" b="true" sz="14504">
                <a:solidFill>
                  <a:srgbClr val="222221"/>
                </a:solidFill>
                <a:latin typeface="Canva Sans Bold"/>
                <a:ea typeface="Canva Sans Bold"/>
                <a:cs typeface="Canva Sans Bold"/>
                <a:sym typeface="Canva Sans Bold"/>
              </a:rPr>
              <a:t>THANK YOU VERY MUCH!</a:t>
            </a:r>
          </a:p>
        </p:txBody>
      </p:sp>
      <p:sp>
        <p:nvSpPr>
          <p:cNvPr name="Freeform 6" id="6"/>
          <p:cNvSpPr/>
          <p:nvPr/>
        </p:nvSpPr>
        <p:spPr>
          <a:xfrm flipH="false" flipV="false" rot="2830164">
            <a:off x="5322070" y="8801780"/>
            <a:ext cx="3550978" cy="3705954"/>
          </a:xfrm>
          <a:custGeom>
            <a:avLst/>
            <a:gdLst/>
            <a:ahLst/>
            <a:cxnLst/>
            <a:rect r="r" b="b" t="t" l="l"/>
            <a:pathLst>
              <a:path h="3705954" w="3550978">
                <a:moveTo>
                  <a:pt x="0" y="0"/>
                </a:moveTo>
                <a:lnTo>
                  <a:pt x="3550978" y="0"/>
                </a:lnTo>
                <a:lnTo>
                  <a:pt x="3550978" y="3705955"/>
                </a:lnTo>
                <a:lnTo>
                  <a:pt x="0" y="370595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false" flipV="false" rot="-950933">
            <a:off x="-2582731" y="3638336"/>
            <a:ext cx="4236628" cy="4828066"/>
          </a:xfrm>
          <a:custGeom>
            <a:avLst/>
            <a:gdLst/>
            <a:ahLst/>
            <a:cxnLst/>
            <a:rect r="r" b="b" t="t" l="l"/>
            <a:pathLst>
              <a:path h="4828066" w="4236628">
                <a:moveTo>
                  <a:pt x="0" y="0"/>
                </a:moveTo>
                <a:lnTo>
                  <a:pt x="4236628" y="0"/>
                </a:lnTo>
                <a:lnTo>
                  <a:pt x="4236628" y="4828066"/>
                </a:lnTo>
                <a:lnTo>
                  <a:pt x="0" y="4828066"/>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8" id="8"/>
          <p:cNvSpPr/>
          <p:nvPr/>
        </p:nvSpPr>
        <p:spPr>
          <a:xfrm flipH="false" flipV="false" rot="0">
            <a:off x="15584336" y="-1920382"/>
            <a:ext cx="4623736" cy="3907057"/>
          </a:xfrm>
          <a:custGeom>
            <a:avLst/>
            <a:gdLst/>
            <a:ahLst/>
            <a:cxnLst/>
            <a:rect r="r" b="b" t="t" l="l"/>
            <a:pathLst>
              <a:path h="3907057" w="4623736">
                <a:moveTo>
                  <a:pt x="0" y="0"/>
                </a:moveTo>
                <a:lnTo>
                  <a:pt x="4623735" y="0"/>
                </a:lnTo>
                <a:lnTo>
                  <a:pt x="4623735" y="3907057"/>
                </a:lnTo>
                <a:lnTo>
                  <a:pt x="0" y="3907057"/>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9" id="9"/>
          <p:cNvSpPr/>
          <p:nvPr/>
        </p:nvSpPr>
        <p:spPr>
          <a:xfrm flipH="false" flipV="false" rot="-366315">
            <a:off x="16272866" y="2044607"/>
            <a:ext cx="3659690" cy="4299195"/>
          </a:xfrm>
          <a:custGeom>
            <a:avLst/>
            <a:gdLst/>
            <a:ahLst/>
            <a:cxnLst/>
            <a:rect r="r" b="b" t="t" l="l"/>
            <a:pathLst>
              <a:path h="4299195" w="3659690">
                <a:moveTo>
                  <a:pt x="0" y="0"/>
                </a:moveTo>
                <a:lnTo>
                  <a:pt x="3659690" y="0"/>
                </a:lnTo>
                <a:lnTo>
                  <a:pt x="3659690" y="4299195"/>
                </a:lnTo>
                <a:lnTo>
                  <a:pt x="0" y="4299195"/>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0" id="10"/>
          <p:cNvSpPr/>
          <p:nvPr/>
        </p:nvSpPr>
        <p:spPr>
          <a:xfrm flipH="false" flipV="false" rot="0">
            <a:off x="4624977" y="-3611469"/>
            <a:ext cx="4567505" cy="4720935"/>
          </a:xfrm>
          <a:custGeom>
            <a:avLst/>
            <a:gdLst/>
            <a:ahLst/>
            <a:cxnLst/>
            <a:rect r="r" b="b" t="t" l="l"/>
            <a:pathLst>
              <a:path h="4720935" w="4567505">
                <a:moveTo>
                  <a:pt x="0" y="0"/>
                </a:moveTo>
                <a:lnTo>
                  <a:pt x="4567505" y="0"/>
                </a:lnTo>
                <a:lnTo>
                  <a:pt x="4567505" y="4720935"/>
                </a:lnTo>
                <a:lnTo>
                  <a:pt x="0" y="4720935"/>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a:ln cap="sq">
            <a:noFill/>
            <a:prstDash val="solid"/>
            <a:miter/>
          </a:ln>
        </p:spPr>
      </p:sp>
      <p:sp>
        <p:nvSpPr>
          <p:cNvPr name="Freeform 11" id="11"/>
          <p:cNvSpPr/>
          <p:nvPr/>
        </p:nvSpPr>
        <p:spPr>
          <a:xfrm flipH="false" flipV="false" rot="0">
            <a:off x="9924524" y="8931997"/>
            <a:ext cx="5331561" cy="3445521"/>
          </a:xfrm>
          <a:custGeom>
            <a:avLst/>
            <a:gdLst/>
            <a:ahLst/>
            <a:cxnLst/>
            <a:rect r="r" b="b" t="t" l="l"/>
            <a:pathLst>
              <a:path h="3445521" w="5331561">
                <a:moveTo>
                  <a:pt x="0" y="0"/>
                </a:moveTo>
                <a:lnTo>
                  <a:pt x="5331562" y="0"/>
                </a:lnTo>
                <a:lnTo>
                  <a:pt x="5331562" y="3445521"/>
                </a:lnTo>
                <a:lnTo>
                  <a:pt x="0" y="3445521"/>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a:ln cap="sq">
            <a:noFill/>
            <a:prstDash val="solid"/>
            <a:miter/>
          </a:ln>
        </p:spPr>
      </p:sp>
      <p:sp>
        <p:nvSpPr>
          <p:cNvPr name="Freeform 12" id="12"/>
          <p:cNvSpPr/>
          <p:nvPr/>
        </p:nvSpPr>
        <p:spPr>
          <a:xfrm flipH="false" flipV="false" rot="0">
            <a:off x="15513261" y="7125624"/>
            <a:ext cx="3869837" cy="4265352"/>
          </a:xfrm>
          <a:custGeom>
            <a:avLst/>
            <a:gdLst/>
            <a:ahLst/>
            <a:cxnLst/>
            <a:rect r="r" b="b" t="t" l="l"/>
            <a:pathLst>
              <a:path h="4265352" w="3869837">
                <a:moveTo>
                  <a:pt x="0" y="0"/>
                </a:moveTo>
                <a:lnTo>
                  <a:pt x="3869837" y="0"/>
                </a:lnTo>
                <a:lnTo>
                  <a:pt x="3869837" y="4265352"/>
                </a:lnTo>
                <a:lnTo>
                  <a:pt x="0" y="4265352"/>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a:ln cap="sq">
            <a:noFill/>
            <a:prstDash val="solid"/>
            <a:miter/>
          </a:ln>
        </p:spPr>
      </p:sp>
      <p:sp>
        <p:nvSpPr>
          <p:cNvPr name="Freeform 13" id="13"/>
          <p:cNvSpPr/>
          <p:nvPr/>
        </p:nvSpPr>
        <p:spPr>
          <a:xfrm flipH="false" flipV="false" rot="-10800000">
            <a:off x="9144000" y="-1365351"/>
            <a:ext cx="6660247" cy="2730701"/>
          </a:xfrm>
          <a:custGeom>
            <a:avLst/>
            <a:gdLst/>
            <a:ahLst/>
            <a:cxnLst/>
            <a:rect r="r" b="b" t="t" l="l"/>
            <a:pathLst>
              <a:path h="2730701" w="6660247">
                <a:moveTo>
                  <a:pt x="0" y="0"/>
                </a:moveTo>
                <a:lnTo>
                  <a:pt x="6660247" y="0"/>
                </a:lnTo>
                <a:lnTo>
                  <a:pt x="6660247" y="2730702"/>
                </a:lnTo>
                <a:lnTo>
                  <a:pt x="0" y="2730702"/>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a:ln cap="sq">
            <a:noFill/>
            <a:prstDash val="solid"/>
            <a:miter/>
          </a:ln>
        </p:spPr>
      </p:sp>
      <p:sp>
        <p:nvSpPr>
          <p:cNvPr name="Freeform 14" id="14"/>
          <p:cNvSpPr/>
          <p:nvPr/>
        </p:nvSpPr>
        <p:spPr>
          <a:xfrm flipH="false" flipV="false" rot="-2611628">
            <a:off x="1608356" y="-1969747"/>
            <a:ext cx="4007991" cy="3041063"/>
          </a:xfrm>
          <a:custGeom>
            <a:avLst/>
            <a:gdLst/>
            <a:ahLst/>
            <a:cxnLst/>
            <a:rect r="r" b="b" t="t" l="l"/>
            <a:pathLst>
              <a:path h="3041063" w="4007991">
                <a:moveTo>
                  <a:pt x="0" y="0"/>
                </a:moveTo>
                <a:lnTo>
                  <a:pt x="4007991" y="0"/>
                </a:lnTo>
                <a:lnTo>
                  <a:pt x="4007991" y="3041063"/>
                </a:lnTo>
                <a:lnTo>
                  <a:pt x="0" y="3041063"/>
                </a:lnTo>
                <a:lnTo>
                  <a:pt x="0" y="0"/>
                </a:lnTo>
                <a:close/>
              </a:path>
            </a:pathLst>
          </a:custGeom>
          <a:blipFill>
            <a:blip r:embed="rId23">
              <a:extLst>
                <a:ext uri="{96DAC541-7B7A-43D3-8B79-37D633B846F1}">
                  <asvg:svgBlip xmlns:asvg="http://schemas.microsoft.com/office/drawing/2016/SVG/main" r:embed="rId24"/>
                </a:ext>
              </a:extLst>
            </a:blip>
            <a:stretch>
              <a:fillRect l="0" t="0" r="0" b="0"/>
            </a:stretch>
          </a:blipFill>
          <a:ln cap="sq">
            <a:noFill/>
            <a:prstDash val="solid"/>
            <a:miter/>
          </a:ln>
        </p:spPr>
      </p:sp>
      <p:sp>
        <p:nvSpPr>
          <p:cNvPr name="Freeform 15" id="15"/>
          <p:cNvSpPr/>
          <p:nvPr/>
        </p:nvSpPr>
        <p:spPr>
          <a:xfrm flipH="false" flipV="false" rot="3439542">
            <a:off x="12477745" y="2571123"/>
            <a:ext cx="2770524" cy="1664799"/>
          </a:xfrm>
          <a:custGeom>
            <a:avLst/>
            <a:gdLst/>
            <a:ahLst/>
            <a:cxnLst/>
            <a:rect r="r" b="b" t="t" l="l"/>
            <a:pathLst>
              <a:path h="1664799" w="2770524">
                <a:moveTo>
                  <a:pt x="0" y="0"/>
                </a:moveTo>
                <a:lnTo>
                  <a:pt x="2770524" y="0"/>
                </a:lnTo>
                <a:lnTo>
                  <a:pt x="2770524" y="1664800"/>
                </a:lnTo>
                <a:lnTo>
                  <a:pt x="0" y="1664800"/>
                </a:lnTo>
                <a:lnTo>
                  <a:pt x="0" y="0"/>
                </a:lnTo>
                <a:close/>
              </a:path>
            </a:pathLst>
          </a:custGeom>
          <a:blipFill>
            <a:blip r:embed="rId25">
              <a:extLst>
                <a:ext uri="{96DAC541-7B7A-43D3-8B79-37D633B846F1}">
                  <asvg:svgBlip xmlns:asvg="http://schemas.microsoft.com/office/drawing/2016/SVG/main" r:embed="rId26"/>
                </a:ext>
              </a:extLst>
            </a:blip>
            <a:stretch>
              <a:fillRect l="0" t="0" r="0" b="0"/>
            </a:stretch>
          </a:blipFill>
        </p:spPr>
      </p:sp>
      <p:sp>
        <p:nvSpPr>
          <p:cNvPr name="Freeform 16" id="16"/>
          <p:cNvSpPr/>
          <p:nvPr/>
        </p:nvSpPr>
        <p:spPr>
          <a:xfrm flipH="false" flipV="false" rot="-7235282">
            <a:off x="3033323" y="6293225"/>
            <a:ext cx="2770524" cy="1664799"/>
          </a:xfrm>
          <a:custGeom>
            <a:avLst/>
            <a:gdLst/>
            <a:ahLst/>
            <a:cxnLst/>
            <a:rect r="r" b="b" t="t" l="l"/>
            <a:pathLst>
              <a:path h="1664799" w="2770524">
                <a:moveTo>
                  <a:pt x="0" y="0"/>
                </a:moveTo>
                <a:lnTo>
                  <a:pt x="2770524" y="0"/>
                </a:lnTo>
                <a:lnTo>
                  <a:pt x="2770524" y="1664799"/>
                </a:lnTo>
                <a:lnTo>
                  <a:pt x="0" y="1664799"/>
                </a:lnTo>
                <a:lnTo>
                  <a:pt x="0" y="0"/>
                </a:lnTo>
                <a:close/>
              </a:path>
            </a:pathLst>
          </a:custGeom>
          <a:blipFill>
            <a:blip r:embed="rId25">
              <a:extLst>
                <a:ext uri="{96DAC541-7B7A-43D3-8B79-37D633B846F1}">
                  <asvg:svgBlip xmlns:asvg="http://schemas.microsoft.com/office/drawing/2016/SVG/main" r:embed="rId26"/>
                </a:ext>
              </a:extLst>
            </a:blip>
            <a:stretch>
              <a:fillRect l="0" t="0" r="0" b="0"/>
            </a:stretch>
          </a:blipFill>
        </p:spPr>
      </p:sp>
      <p:sp>
        <p:nvSpPr>
          <p:cNvPr name="Freeform 17" id="17"/>
          <p:cNvSpPr/>
          <p:nvPr/>
        </p:nvSpPr>
        <p:spPr>
          <a:xfrm flipH="true" flipV="false" rot="0">
            <a:off x="4270593" y="2757734"/>
            <a:ext cx="1198548" cy="1291578"/>
          </a:xfrm>
          <a:custGeom>
            <a:avLst/>
            <a:gdLst/>
            <a:ahLst/>
            <a:cxnLst/>
            <a:rect r="r" b="b" t="t" l="l"/>
            <a:pathLst>
              <a:path h="1291578" w="1198548">
                <a:moveTo>
                  <a:pt x="1198548" y="0"/>
                </a:moveTo>
                <a:lnTo>
                  <a:pt x="0" y="0"/>
                </a:lnTo>
                <a:lnTo>
                  <a:pt x="0" y="1291578"/>
                </a:lnTo>
                <a:lnTo>
                  <a:pt x="1198548" y="1291578"/>
                </a:lnTo>
                <a:lnTo>
                  <a:pt x="1198548" y="0"/>
                </a:lnTo>
                <a:close/>
              </a:path>
            </a:pathLst>
          </a:custGeom>
          <a:blipFill>
            <a:blip r:embed="rId27">
              <a:extLst>
                <a:ext uri="{96DAC541-7B7A-43D3-8B79-37D633B846F1}">
                  <asvg:svgBlip xmlns:asvg="http://schemas.microsoft.com/office/drawing/2016/SVG/main" r:embed="rId28"/>
                </a:ext>
              </a:extLst>
            </a:blip>
            <a:stretch>
              <a:fillRect l="0" t="0" r="0" b="0"/>
            </a:stretch>
          </a:blipFill>
          <a:ln cap="sq">
            <a:noFill/>
            <a:prstDash val="solid"/>
            <a:miter/>
          </a:ln>
        </p:spPr>
      </p:sp>
      <p:sp>
        <p:nvSpPr>
          <p:cNvPr name="Freeform 18" id="18"/>
          <p:cNvSpPr/>
          <p:nvPr/>
        </p:nvSpPr>
        <p:spPr>
          <a:xfrm flipH="false" flipV="false" rot="0">
            <a:off x="12722864" y="6511304"/>
            <a:ext cx="1140143" cy="1228640"/>
          </a:xfrm>
          <a:custGeom>
            <a:avLst/>
            <a:gdLst/>
            <a:ahLst/>
            <a:cxnLst/>
            <a:rect r="r" b="b" t="t" l="l"/>
            <a:pathLst>
              <a:path h="1228640" w="1140143">
                <a:moveTo>
                  <a:pt x="0" y="0"/>
                </a:moveTo>
                <a:lnTo>
                  <a:pt x="1140143" y="0"/>
                </a:lnTo>
                <a:lnTo>
                  <a:pt x="1140143" y="1228640"/>
                </a:lnTo>
                <a:lnTo>
                  <a:pt x="0" y="1228640"/>
                </a:lnTo>
                <a:lnTo>
                  <a:pt x="0" y="0"/>
                </a:lnTo>
                <a:close/>
              </a:path>
            </a:pathLst>
          </a:custGeom>
          <a:blipFill>
            <a:blip r:embed="rId27">
              <a:extLst>
                <a:ext uri="{96DAC541-7B7A-43D3-8B79-37D633B846F1}">
                  <asvg:svgBlip xmlns:asvg="http://schemas.microsoft.com/office/drawing/2016/SVG/main" r:embed="rId28"/>
                </a:ext>
              </a:extLst>
            </a:blip>
            <a:stretch>
              <a:fillRect l="0" t="0" r="0" b="0"/>
            </a:stretch>
          </a:blipFill>
          <a:ln cap="sq">
            <a:noFill/>
            <a:prstDash val="solid"/>
            <a:miter/>
          </a:ln>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FF8F0"/>
        </a:solidFill>
      </p:bgPr>
    </p:bg>
    <p:spTree>
      <p:nvGrpSpPr>
        <p:cNvPr id="1" name=""/>
        <p:cNvGrpSpPr/>
        <p:nvPr/>
      </p:nvGrpSpPr>
      <p:grpSpPr>
        <a:xfrm>
          <a:off x="0" y="0"/>
          <a:ext cx="0" cy="0"/>
          <a:chOff x="0" y="0"/>
          <a:chExt cx="0" cy="0"/>
        </a:xfrm>
      </p:grpSpPr>
      <p:grpSp>
        <p:nvGrpSpPr>
          <p:cNvPr name="Group 2" id="2"/>
          <p:cNvGrpSpPr/>
          <p:nvPr/>
        </p:nvGrpSpPr>
        <p:grpSpPr>
          <a:xfrm rot="0">
            <a:off x="981075" y="6166485"/>
            <a:ext cx="3909277" cy="1089660"/>
            <a:chOff x="0" y="0"/>
            <a:chExt cx="1029604" cy="286989"/>
          </a:xfrm>
        </p:grpSpPr>
        <p:sp>
          <p:nvSpPr>
            <p:cNvPr name="Freeform 3" id="3"/>
            <p:cNvSpPr/>
            <p:nvPr/>
          </p:nvSpPr>
          <p:spPr>
            <a:xfrm flipH="false" flipV="false" rot="0">
              <a:off x="0" y="0"/>
              <a:ext cx="1029604" cy="286989"/>
            </a:xfrm>
            <a:custGeom>
              <a:avLst/>
              <a:gdLst/>
              <a:ahLst/>
              <a:cxnLst/>
              <a:rect r="r" b="b" t="t" l="l"/>
              <a:pathLst>
                <a:path h="286989" w="1029604">
                  <a:moveTo>
                    <a:pt x="143494" y="0"/>
                  </a:moveTo>
                  <a:lnTo>
                    <a:pt x="886110" y="0"/>
                  </a:lnTo>
                  <a:cubicBezTo>
                    <a:pt x="924167" y="0"/>
                    <a:pt x="960665" y="15118"/>
                    <a:pt x="987575" y="42029"/>
                  </a:cubicBezTo>
                  <a:cubicBezTo>
                    <a:pt x="1014486" y="68939"/>
                    <a:pt x="1029604" y="105437"/>
                    <a:pt x="1029604" y="143494"/>
                  </a:cubicBezTo>
                  <a:lnTo>
                    <a:pt x="1029604" y="143494"/>
                  </a:lnTo>
                  <a:cubicBezTo>
                    <a:pt x="1029604" y="222744"/>
                    <a:pt x="965359" y="286989"/>
                    <a:pt x="886110" y="286989"/>
                  </a:cubicBezTo>
                  <a:lnTo>
                    <a:pt x="143494" y="286989"/>
                  </a:lnTo>
                  <a:cubicBezTo>
                    <a:pt x="105437" y="286989"/>
                    <a:pt x="68939" y="271871"/>
                    <a:pt x="42029" y="244960"/>
                  </a:cubicBezTo>
                  <a:cubicBezTo>
                    <a:pt x="15118" y="218050"/>
                    <a:pt x="0" y="181551"/>
                    <a:pt x="0" y="143494"/>
                  </a:cubicBezTo>
                  <a:lnTo>
                    <a:pt x="0" y="143494"/>
                  </a:lnTo>
                  <a:cubicBezTo>
                    <a:pt x="0" y="105437"/>
                    <a:pt x="15118" y="68939"/>
                    <a:pt x="42029" y="42029"/>
                  </a:cubicBezTo>
                  <a:cubicBezTo>
                    <a:pt x="68939" y="15118"/>
                    <a:pt x="105437" y="0"/>
                    <a:pt x="143494" y="0"/>
                  </a:cubicBezTo>
                  <a:close/>
                </a:path>
              </a:pathLst>
            </a:custGeom>
            <a:solidFill>
              <a:srgbClr val="AAF386"/>
            </a:solidFill>
            <a:ln w="19050" cap="rnd">
              <a:solidFill>
                <a:srgbClr val="222221"/>
              </a:solidFill>
              <a:prstDash val="solid"/>
              <a:round/>
            </a:ln>
          </p:spPr>
        </p:sp>
        <p:sp>
          <p:nvSpPr>
            <p:cNvPr name="TextBox 4" id="4"/>
            <p:cNvSpPr txBox="true"/>
            <p:nvPr/>
          </p:nvSpPr>
          <p:spPr>
            <a:xfrm>
              <a:off x="0" y="38100"/>
              <a:ext cx="1029604" cy="248889"/>
            </a:xfrm>
            <a:prstGeom prst="rect">
              <a:avLst/>
            </a:prstGeom>
          </p:spPr>
          <p:txBody>
            <a:bodyPr anchor="ctr" rtlCol="false" tIns="254000" lIns="254000" bIns="254000" rIns="254000"/>
            <a:lstStyle/>
            <a:p>
              <a:pPr algn="ctr">
                <a:lnSpc>
                  <a:spcPts val="2200"/>
                </a:lnSpc>
              </a:pPr>
              <a:r>
                <a:rPr lang="en-US" b="true" sz="2200">
                  <a:solidFill>
                    <a:srgbClr val="222221"/>
                  </a:solidFill>
                  <a:latin typeface="Canva Sans Bold"/>
                  <a:ea typeface="Canva Sans Bold"/>
                  <a:cs typeface="Canva Sans Bold"/>
                  <a:sym typeface="Canva Sans Bold"/>
                </a:rPr>
                <a:t>PHƯƠNG PHÁP</a:t>
              </a:r>
            </a:p>
          </p:txBody>
        </p:sp>
      </p:grpSp>
      <p:grpSp>
        <p:nvGrpSpPr>
          <p:cNvPr name="Group 5" id="5"/>
          <p:cNvGrpSpPr/>
          <p:nvPr/>
        </p:nvGrpSpPr>
        <p:grpSpPr>
          <a:xfrm rot="0">
            <a:off x="981075" y="4621530"/>
            <a:ext cx="3909277" cy="1089660"/>
            <a:chOff x="0" y="0"/>
            <a:chExt cx="1029604" cy="286989"/>
          </a:xfrm>
        </p:grpSpPr>
        <p:sp>
          <p:nvSpPr>
            <p:cNvPr name="Freeform 6" id="6"/>
            <p:cNvSpPr/>
            <p:nvPr/>
          </p:nvSpPr>
          <p:spPr>
            <a:xfrm flipH="false" flipV="false" rot="0">
              <a:off x="0" y="0"/>
              <a:ext cx="1029604" cy="286989"/>
            </a:xfrm>
            <a:custGeom>
              <a:avLst/>
              <a:gdLst/>
              <a:ahLst/>
              <a:cxnLst/>
              <a:rect r="r" b="b" t="t" l="l"/>
              <a:pathLst>
                <a:path h="286989" w="1029604">
                  <a:moveTo>
                    <a:pt x="143494" y="0"/>
                  </a:moveTo>
                  <a:lnTo>
                    <a:pt x="886110" y="0"/>
                  </a:lnTo>
                  <a:cubicBezTo>
                    <a:pt x="924167" y="0"/>
                    <a:pt x="960665" y="15118"/>
                    <a:pt x="987575" y="42029"/>
                  </a:cubicBezTo>
                  <a:cubicBezTo>
                    <a:pt x="1014486" y="68939"/>
                    <a:pt x="1029604" y="105437"/>
                    <a:pt x="1029604" y="143494"/>
                  </a:cubicBezTo>
                  <a:lnTo>
                    <a:pt x="1029604" y="143494"/>
                  </a:lnTo>
                  <a:cubicBezTo>
                    <a:pt x="1029604" y="222744"/>
                    <a:pt x="965359" y="286989"/>
                    <a:pt x="886110" y="286989"/>
                  </a:cubicBezTo>
                  <a:lnTo>
                    <a:pt x="143494" y="286989"/>
                  </a:lnTo>
                  <a:cubicBezTo>
                    <a:pt x="105437" y="286989"/>
                    <a:pt x="68939" y="271871"/>
                    <a:pt x="42029" y="244960"/>
                  </a:cubicBezTo>
                  <a:cubicBezTo>
                    <a:pt x="15118" y="218050"/>
                    <a:pt x="0" y="181551"/>
                    <a:pt x="0" y="143494"/>
                  </a:cubicBezTo>
                  <a:lnTo>
                    <a:pt x="0" y="143494"/>
                  </a:lnTo>
                  <a:cubicBezTo>
                    <a:pt x="0" y="105437"/>
                    <a:pt x="15118" y="68939"/>
                    <a:pt x="42029" y="42029"/>
                  </a:cubicBezTo>
                  <a:cubicBezTo>
                    <a:pt x="68939" y="15118"/>
                    <a:pt x="105437" y="0"/>
                    <a:pt x="143494" y="0"/>
                  </a:cubicBezTo>
                  <a:close/>
                </a:path>
              </a:pathLst>
            </a:custGeom>
            <a:solidFill>
              <a:srgbClr val="E5FFB8"/>
            </a:solidFill>
            <a:ln w="19050" cap="rnd">
              <a:solidFill>
                <a:srgbClr val="222221"/>
              </a:solidFill>
              <a:prstDash val="solid"/>
              <a:round/>
            </a:ln>
          </p:spPr>
        </p:sp>
        <p:sp>
          <p:nvSpPr>
            <p:cNvPr name="TextBox 7" id="7"/>
            <p:cNvSpPr txBox="true"/>
            <p:nvPr/>
          </p:nvSpPr>
          <p:spPr>
            <a:xfrm>
              <a:off x="0" y="38100"/>
              <a:ext cx="1029604" cy="248889"/>
            </a:xfrm>
            <a:prstGeom prst="rect">
              <a:avLst/>
            </a:prstGeom>
          </p:spPr>
          <p:txBody>
            <a:bodyPr anchor="ctr" rtlCol="false" tIns="254000" lIns="254000" bIns="254000" rIns="254000"/>
            <a:lstStyle/>
            <a:p>
              <a:pPr algn="ctr">
                <a:lnSpc>
                  <a:spcPts val="2200"/>
                </a:lnSpc>
              </a:pPr>
              <a:r>
                <a:rPr lang="en-US" b="true" sz="2200">
                  <a:solidFill>
                    <a:srgbClr val="222221"/>
                  </a:solidFill>
                  <a:latin typeface="Canva Sans Bold"/>
                  <a:ea typeface="Canva Sans Bold"/>
                  <a:cs typeface="Canva Sans Bold"/>
                  <a:sym typeface="Canva Sans Bold"/>
                </a:rPr>
                <a:t>GIỚI THIỆU THÀNH VIÊN</a:t>
              </a:r>
            </a:p>
          </p:txBody>
        </p:sp>
      </p:grpSp>
      <p:grpSp>
        <p:nvGrpSpPr>
          <p:cNvPr name="Group 8" id="8"/>
          <p:cNvGrpSpPr/>
          <p:nvPr/>
        </p:nvGrpSpPr>
        <p:grpSpPr>
          <a:xfrm rot="0">
            <a:off x="981075" y="7711440"/>
            <a:ext cx="3909277" cy="1089660"/>
            <a:chOff x="0" y="0"/>
            <a:chExt cx="1029604" cy="286989"/>
          </a:xfrm>
        </p:grpSpPr>
        <p:sp>
          <p:nvSpPr>
            <p:cNvPr name="Freeform 9" id="9"/>
            <p:cNvSpPr/>
            <p:nvPr/>
          </p:nvSpPr>
          <p:spPr>
            <a:xfrm flipH="false" flipV="false" rot="0">
              <a:off x="0" y="0"/>
              <a:ext cx="1029604" cy="286989"/>
            </a:xfrm>
            <a:custGeom>
              <a:avLst/>
              <a:gdLst/>
              <a:ahLst/>
              <a:cxnLst/>
              <a:rect r="r" b="b" t="t" l="l"/>
              <a:pathLst>
                <a:path h="286989" w="1029604">
                  <a:moveTo>
                    <a:pt x="143494" y="0"/>
                  </a:moveTo>
                  <a:lnTo>
                    <a:pt x="886110" y="0"/>
                  </a:lnTo>
                  <a:cubicBezTo>
                    <a:pt x="924167" y="0"/>
                    <a:pt x="960665" y="15118"/>
                    <a:pt x="987575" y="42029"/>
                  </a:cubicBezTo>
                  <a:cubicBezTo>
                    <a:pt x="1014486" y="68939"/>
                    <a:pt x="1029604" y="105437"/>
                    <a:pt x="1029604" y="143494"/>
                  </a:cubicBezTo>
                  <a:lnTo>
                    <a:pt x="1029604" y="143494"/>
                  </a:lnTo>
                  <a:cubicBezTo>
                    <a:pt x="1029604" y="222744"/>
                    <a:pt x="965359" y="286989"/>
                    <a:pt x="886110" y="286989"/>
                  </a:cubicBezTo>
                  <a:lnTo>
                    <a:pt x="143494" y="286989"/>
                  </a:lnTo>
                  <a:cubicBezTo>
                    <a:pt x="105437" y="286989"/>
                    <a:pt x="68939" y="271871"/>
                    <a:pt x="42029" y="244960"/>
                  </a:cubicBezTo>
                  <a:cubicBezTo>
                    <a:pt x="15118" y="218050"/>
                    <a:pt x="0" y="181551"/>
                    <a:pt x="0" y="143494"/>
                  </a:cubicBezTo>
                  <a:lnTo>
                    <a:pt x="0" y="143494"/>
                  </a:lnTo>
                  <a:cubicBezTo>
                    <a:pt x="0" y="105437"/>
                    <a:pt x="15118" y="68939"/>
                    <a:pt x="42029" y="42029"/>
                  </a:cubicBezTo>
                  <a:cubicBezTo>
                    <a:pt x="68939" y="15118"/>
                    <a:pt x="105437" y="0"/>
                    <a:pt x="143494" y="0"/>
                  </a:cubicBezTo>
                  <a:close/>
                </a:path>
              </a:pathLst>
            </a:custGeom>
            <a:solidFill>
              <a:srgbClr val="E5FFB8"/>
            </a:solidFill>
            <a:ln w="19050" cap="rnd">
              <a:solidFill>
                <a:srgbClr val="222221"/>
              </a:solidFill>
              <a:prstDash val="solid"/>
              <a:round/>
            </a:ln>
          </p:spPr>
        </p:sp>
        <p:sp>
          <p:nvSpPr>
            <p:cNvPr name="TextBox 10" id="10"/>
            <p:cNvSpPr txBox="true"/>
            <p:nvPr/>
          </p:nvSpPr>
          <p:spPr>
            <a:xfrm>
              <a:off x="0" y="38100"/>
              <a:ext cx="1029604" cy="248889"/>
            </a:xfrm>
            <a:prstGeom prst="rect">
              <a:avLst/>
            </a:prstGeom>
          </p:spPr>
          <p:txBody>
            <a:bodyPr anchor="ctr" rtlCol="false" tIns="254000" lIns="254000" bIns="254000" rIns="254000"/>
            <a:lstStyle/>
            <a:p>
              <a:pPr algn="ctr">
                <a:lnSpc>
                  <a:spcPts val="2200"/>
                </a:lnSpc>
              </a:pPr>
              <a:r>
                <a:rPr lang="en-US" b="true" sz="2200">
                  <a:solidFill>
                    <a:srgbClr val="222221"/>
                  </a:solidFill>
                  <a:latin typeface="Canva Sans Bold"/>
                  <a:ea typeface="Canva Sans Bold"/>
                  <a:cs typeface="Canva Sans Bold"/>
                  <a:sym typeface="Canva Sans Bold"/>
                </a:rPr>
                <a:t>KẾT LUẬN</a:t>
              </a:r>
            </a:p>
          </p:txBody>
        </p:sp>
      </p:grpSp>
      <p:grpSp>
        <p:nvGrpSpPr>
          <p:cNvPr name="Group 11" id="11"/>
          <p:cNvGrpSpPr/>
          <p:nvPr/>
        </p:nvGrpSpPr>
        <p:grpSpPr>
          <a:xfrm rot="0">
            <a:off x="5187098" y="4621530"/>
            <a:ext cx="3909277" cy="1166719"/>
            <a:chOff x="0" y="0"/>
            <a:chExt cx="1029604" cy="307284"/>
          </a:xfrm>
        </p:grpSpPr>
        <p:sp>
          <p:nvSpPr>
            <p:cNvPr name="Freeform 12" id="12"/>
            <p:cNvSpPr/>
            <p:nvPr/>
          </p:nvSpPr>
          <p:spPr>
            <a:xfrm flipH="false" flipV="false" rot="0">
              <a:off x="0" y="0"/>
              <a:ext cx="1029604" cy="307284"/>
            </a:xfrm>
            <a:custGeom>
              <a:avLst/>
              <a:gdLst/>
              <a:ahLst/>
              <a:cxnLst/>
              <a:rect r="r" b="b" t="t" l="l"/>
              <a:pathLst>
                <a:path h="307284" w="1029604">
                  <a:moveTo>
                    <a:pt x="153642" y="0"/>
                  </a:moveTo>
                  <a:lnTo>
                    <a:pt x="875962" y="0"/>
                  </a:lnTo>
                  <a:cubicBezTo>
                    <a:pt x="960816" y="0"/>
                    <a:pt x="1029604" y="68788"/>
                    <a:pt x="1029604" y="153642"/>
                  </a:cubicBezTo>
                  <a:lnTo>
                    <a:pt x="1029604" y="153642"/>
                  </a:lnTo>
                  <a:cubicBezTo>
                    <a:pt x="1029604" y="194390"/>
                    <a:pt x="1013417" y="233470"/>
                    <a:pt x="984603" y="262283"/>
                  </a:cubicBezTo>
                  <a:cubicBezTo>
                    <a:pt x="955790" y="291097"/>
                    <a:pt x="916710" y="307284"/>
                    <a:pt x="875962" y="307284"/>
                  </a:cubicBezTo>
                  <a:lnTo>
                    <a:pt x="153642" y="307284"/>
                  </a:lnTo>
                  <a:cubicBezTo>
                    <a:pt x="68788" y="307284"/>
                    <a:pt x="0" y="238496"/>
                    <a:pt x="0" y="153642"/>
                  </a:cubicBezTo>
                  <a:lnTo>
                    <a:pt x="0" y="153642"/>
                  </a:lnTo>
                  <a:cubicBezTo>
                    <a:pt x="0" y="68788"/>
                    <a:pt x="68788" y="0"/>
                    <a:pt x="153642" y="0"/>
                  </a:cubicBezTo>
                  <a:close/>
                </a:path>
              </a:pathLst>
            </a:custGeom>
            <a:solidFill>
              <a:srgbClr val="AAF386"/>
            </a:solidFill>
            <a:ln w="19050" cap="rnd">
              <a:solidFill>
                <a:srgbClr val="222221"/>
              </a:solidFill>
              <a:prstDash val="solid"/>
              <a:round/>
            </a:ln>
          </p:spPr>
        </p:sp>
        <p:sp>
          <p:nvSpPr>
            <p:cNvPr name="TextBox 13" id="13"/>
            <p:cNvSpPr txBox="true"/>
            <p:nvPr/>
          </p:nvSpPr>
          <p:spPr>
            <a:xfrm>
              <a:off x="0" y="38100"/>
              <a:ext cx="1029604" cy="269184"/>
            </a:xfrm>
            <a:prstGeom prst="rect">
              <a:avLst/>
            </a:prstGeom>
          </p:spPr>
          <p:txBody>
            <a:bodyPr anchor="ctr" rtlCol="false" tIns="254000" lIns="254000" bIns="254000" rIns="254000"/>
            <a:lstStyle/>
            <a:p>
              <a:pPr algn="ctr">
                <a:lnSpc>
                  <a:spcPts val="2200"/>
                </a:lnSpc>
              </a:pPr>
              <a:r>
                <a:rPr lang="en-US" b="true" sz="2200">
                  <a:solidFill>
                    <a:srgbClr val="222221"/>
                  </a:solidFill>
                  <a:latin typeface="Canva Sans Bold"/>
                  <a:ea typeface="Canva Sans Bold"/>
                  <a:cs typeface="Canva Sans Bold"/>
                  <a:sym typeface="Canva Sans Bold"/>
                </a:rPr>
                <a:t>GIỚI THIỆU BÀI TOÁN</a:t>
              </a:r>
            </a:p>
          </p:txBody>
        </p:sp>
      </p:grpSp>
      <p:grpSp>
        <p:nvGrpSpPr>
          <p:cNvPr name="Group 14" id="14"/>
          <p:cNvGrpSpPr/>
          <p:nvPr/>
        </p:nvGrpSpPr>
        <p:grpSpPr>
          <a:xfrm rot="0">
            <a:off x="5187098" y="6166485"/>
            <a:ext cx="3909277" cy="1089660"/>
            <a:chOff x="0" y="0"/>
            <a:chExt cx="1029604" cy="286989"/>
          </a:xfrm>
        </p:grpSpPr>
        <p:sp>
          <p:nvSpPr>
            <p:cNvPr name="Freeform 15" id="15"/>
            <p:cNvSpPr/>
            <p:nvPr/>
          </p:nvSpPr>
          <p:spPr>
            <a:xfrm flipH="false" flipV="false" rot="0">
              <a:off x="0" y="0"/>
              <a:ext cx="1029604" cy="286989"/>
            </a:xfrm>
            <a:custGeom>
              <a:avLst/>
              <a:gdLst/>
              <a:ahLst/>
              <a:cxnLst/>
              <a:rect r="r" b="b" t="t" l="l"/>
              <a:pathLst>
                <a:path h="286989" w="1029604">
                  <a:moveTo>
                    <a:pt x="143494" y="0"/>
                  </a:moveTo>
                  <a:lnTo>
                    <a:pt x="886110" y="0"/>
                  </a:lnTo>
                  <a:cubicBezTo>
                    <a:pt x="924167" y="0"/>
                    <a:pt x="960665" y="15118"/>
                    <a:pt x="987575" y="42029"/>
                  </a:cubicBezTo>
                  <a:cubicBezTo>
                    <a:pt x="1014486" y="68939"/>
                    <a:pt x="1029604" y="105437"/>
                    <a:pt x="1029604" y="143494"/>
                  </a:cubicBezTo>
                  <a:lnTo>
                    <a:pt x="1029604" y="143494"/>
                  </a:lnTo>
                  <a:cubicBezTo>
                    <a:pt x="1029604" y="222744"/>
                    <a:pt x="965359" y="286989"/>
                    <a:pt x="886110" y="286989"/>
                  </a:cubicBezTo>
                  <a:lnTo>
                    <a:pt x="143494" y="286989"/>
                  </a:lnTo>
                  <a:cubicBezTo>
                    <a:pt x="105437" y="286989"/>
                    <a:pt x="68939" y="271871"/>
                    <a:pt x="42029" y="244960"/>
                  </a:cubicBezTo>
                  <a:cubicBezTo>
                    <a:pt x="15118" y="218050"/>
                    <a:pt x="0" y="181551"/>
                    <a:pt x="0" y="143494"/>
                  </a:cubicBezTo>
                  <a:lnTo>
                    <a:pt x="0" y="143494"/>
                  </a:lnTo>
                  <a:cubicBezTo>
                    <a:pt x="0" y="105437"/>
                    <a:pt x="15118" y="68939"/>
                    <a:pt x="42029" y="42029"/>
                  </a:cubicBezTo>
                  <a:cubicBezTo>
                    <a:pt x="68939" y="15118"/>
                    <a:pt x="105437" y="0"/>
                    <a:pt x="143494" y="0"/>
                  </a:cubicBezTo>
                  <a:close/>
                </a:path>
              </a:pathLst>
            </a:custGeom>
            <a:solidFill>
              <a:srgbClr val="E5FFB8"/>
            </a:solidFill>
            <a:ln w="19050" cap="rnd">
              <a:solidFill>
                <a:srgbClr val="222221"/>
              </a:solidFill>
              <a:prstDash val="solid"/>
              <a:round/>
            </a:ln>
          </p:spPr>
        </p:sp>
        <p:sp>
          <p:nvSpPr>
            <p:cNvPr name="TextBox 16" id="16"/>
            <p:cNvSpPr txBox="true"/>
            <p:nvPr/>
          </p:nvSpPr>
          <p:spPr>
            <a:xfrm>
              <a:off x="0" y="38100"/>
              <a:ext cx="1029604" cy="248889"/>
            </a:xfrm>
            <a:prstGeom prst="rect">
              <a:avLst/>
            </a:prstGeom>
          </p:spPr>
          <p:txBody>
            <a:bodyPr anchor="ctr" rtlCol="false" tIns="254000" lIns="254000" bIns="254000" rIns="254000"/>
            <a:lstStyle/>
            <a:p>
              <a:pPr algn="ctr">
                <a:lnSpc>
                  <a:spcPts val="2200"/>
                </a:lnSpc>
              </a:pPr>
              <a:r>
                <a:rPr lang="en-US" b="true" sz="2200">
                  <a:solidFill>
                    <a:srgbClr val="222221"/>
                  </a:solidFill>
                  <a:latin typeface="Canva Sans Bold"/>
                  <a:ea typeface="Canva Sans Bold"/>
                  <a:cs typeface="Canva Sans Bold"/>
                  <a:sym typeface="Canva Sans Bold"/>
                </a:rPr>
                <a:t>KẾT QUẢ</a:t>
              </a:r>
            </a:p>
          </p:txBody>
        </p:sp>
      </p:grpSp>
      <p:sp>
        <p:nvSpPr>
          <p:cNvPr name="AutoShape 17" id="17"/>
          <p:cNvSpPr/>
          <p:nvPr/>
        </p:nvSpPr>
        <p:spPr>
          <a:xfrm rot="-5400000">
            <a:off x="4903229" y="5133975"/>
            <a:ext cx="10287000" cy="0"/>
          </a:xfrm>
          <a:prstGeom prst="line">
            <a:avLst/>
          </a:prstGeom>
          <a:ln cap="flat" w="19050">
            <a:solidFill>
              <a:srgbClr val="222221"/>
            </a:solidFill>
            <a:prstDash val="solid"/>
            <a:headEnd type="none" len="sm" w="sm"/>
            <a:tailEnd type="none" len="sm" w="sm"/>
          </a:ln>
        </p:spPr>
      </p:sp>
      <p:sp>
        <p:nvSpPr>
          <p:cNvPr name="TextBox 18" id="18"/>
          <p:cNvSpPr txBox="true"/>
          <p:nvPr/>
        </p:nvSpPr>
        <p:spPr>
          <a:xfrm rot="0">
            <a:off x="981075" y="2205990"/>
            <a:ext cx="8115300" cy="1076325"/>
          </a:xfrm>
          <a:prstGeom prst="rect">
            <a:avLst/>
          </a:prstGeom>
        </p:spPr>
        <p:txBody>
          <a:bodyPr anchor="t" rtlCol="false" tIns="0" lIns="0" bIns="0" rIns="0">
            <a:spAutoFit/>
          </a:bodyPr>
          <a:lstStyle/>
          <a:p>
            <a:pPr algn="l">
              <a:lnSpc>
                <a:spcPts val="8250"/>
              </a:lnSpc>
            </a:pPr>
            <a:r>
              <a:rPr lang="en-US" b="true" sz="7500">
                <a:solidFill>
                  <a:srgbClr val="222221"/>
                </a:solidFill>
                <a:latin typeface="Canva Sans Bold"/>
                <a:ea typeface="Canva Sans Bold"/>
                <a:cs typeface="Canva Sans Bold"/>
                <a:sym typeface="Canva Sans Bold"/>
              </a:rPr>
              <a:t>MỤC LỤC</a:t>
            </a:r>
          </a:p>
        </p:txBody>
      </p:sp>
      <p:sp>
        <p:nvSpPr>
          <p:cNvPr name="Freeform 19" id="19"/>
          <p:cNvSpPr/>
          <p:nvPr/>
        </p:nvSpPr>
        <p:spPr>
          <a:xfrm flipH="false" flipV="false" rot="0">
            <a:off x="6472281" y="2369816"/>
            <a:ext cx="669455" cy="670674"/>
          </a:xfrm>
          <a:custGeom>
            <a:avLst/>
            <a:gdLst/>
            <a:ahLst/>
            <a:cxnLst/>
            <a:rect r="r" b="b" t="t" l="l"/>
            <a:pathLst>
              <a:path h="670674" w="669455">
                <a:moveTo>
                  <a:pt x="0" y="0"/>
                </a:moveTo>
                <a:lnTo>
                  <a:pt x="669455" y="0"/>
                </a:lnTo>
                <a:lnTo>
                  <a:pt x="669455" y="670675"/>
                </a:lnTo>
                <a:lnTo>
                  <a:pt x="0" y="67067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20" id="20"/>
          <p:cNvGrpSpPr/>
          <p:nvPr/>
        </p:nvGrpSpPr>
        <p:grpSpPr>
          <a:xfrm rot="0">
            <a:off x="0" y="0"/>
            <a:ext cx="10056254" cy="788777"/>
            <a:chOff x="0" y="0"/>
            <a:chExt cx="2648561" cy="207744"/>
          </a:xfrm>
        </p:grpSpPr>
        <p:sp>
          <p:nvSpPr>
            <p:cNvPr name="Freeform 21" id="21"/>
            <p:cNvSpPr/>
            <p:nvPr/>
          </p:nvSpPr>
          <p:spPr>
            <a:xfrm flipH="false" flipV="false" rot="0">
              <a:off x="0" y="0"/>
              <a:ext cx="2648561" cy="207744"/>
            </a:xfrm>
            <a:custGeom>
              <a:avLst/>
              <a:gdLst/>
              <a:ahLst/>
              <a:cxnLst/>
              <a:rect r="r" b="b" t="t" l="l"/>
              <a:pathLst>
                <a:path h="207744" w="2648561">
                  <a:moveTo>
                    <a:pt x="0" y="0"/>
                  </a:moveTo>
                  <a:lnTo>
                    <a:pt x="2648561" y="0"/>
                  </a:lnTo>
                  <a:lnTo>
                    <a:pt x="2648561" y="207744"/>
                  </a:lnTo>
                  <a:lnTo>
                    <a:pt x="0" y="207744"/>
                  </a:lnTo>
                  <a:close/>
                </a:path>
              </a:pathLst>
            </a:custGeom>
            <a:solidFill>
              <a:srgbClr val="222221"/>
            </a:solidFill>
            <a:ln cap="sq">
              <a:noFill/>
              <a:prstDash val="solid"/>
              <a:miter/>
            </a:ln>
          </p:spPr>
        </p:sp>
        <p:sp>
          <p:nvSpPr>
            <p:cNvPr name="TextBox 22" id="22"/>
            <p:cNvSpPr txBox="true"/>
            <p:nvPr/>
          </p:nvSpPr>
          <p:spPr>
            <a:xfrm>
              <a:off x="0" y="-19050"/>
              <a:ext cx="2648561" cy="226794"/>
            </a:xfrm>
            <a:prstGeom prst="rect">
              <a:avLst/>
            </a:prstGeom>
          </p:spPr>
          <p:txBody>
            <a:bodyPr anchor="ctr" rtlCol="false" tIns="254000" lIns="254000" bIns="254000" rIns="254000"/>
            <a:lstStyle/>
            <a:p>
              <a:pPr algn="ctr">
                <a:lnSpc>
                  <a:spcPts val="1500"/>
                </a:lnSpc>
              </a:pPr>
            </a:p>
          </p:txBody>
        </p:sp>
      </p:grpSp>
      <p:grpSp>
        <p:nvGrpSpPr>
          <p:cNvPr name="Group 23" id="23"/>
          <p:cNvGrpSpPr/>
          <p:nvPr/>
        </p:nvGrpSpPr>
        <p:grpSpPr>
          <a:xfrm rot="0">
            <a:off x="10056254" y="0"/>
            <a:ext cx="8231746" cy="10287000"/>
            <a:chOff x="0" y="0"/>
            <a:chExt cx="2168032" cy="2709333"/>
          </a:xfrm>
        </p:grpSpPr>
        <p:sp>
          <p:nvSpPr>
            <p:cNvPr name="Freeform 24" id="24"/>
            <p:cNvSpPr/>
            <p:nvPr/>
          </p:nvSpPr>
          <p:spPr>
            <a:xfrm flipH="false" flipV="false" rot="0">
              <a:off x="0" y="0"/>
              <a:ext cx="2168032" cy="2709333"/>
            </a:xfrm>
            <a:custGeom>
              <a:avLst/>
              <a:gdLst/>
              <a:ahLst/>
              <a:cxnLst/>
              <a:rect r="r" b="b" t="t" l="l"/>
              <a:pathLst>
                <a:path h="2709333" w="2168032">
                  <a:moveTo>
                    <a:pt x="0" y="0"/>
                  </a:moveTo>
                  <a:lnTo>
                    <a:pt x="2168032" y="0"/>
                  </a:lnTo>
                  <a:lnTo>
                    <a:pt x="2168032" y="2709333"/>
                  </a:lnTo>
                  <a:lnTo>
                    <a:pt x="0" y="2709333"/>
                  </a:lnTo>
                  <a:close/>
                </a:path>
              </a:pathLst>
            </a:custGeom>
            <a:solidFill>
              <a:srgbClr val="B9F1D1"/>
            </a:solidFill>
          </p:spPr>
        </p:sp>
        <p:sp>
          <p:nvSpPr>
            <p:cNvPr name="TextBox 25" id="25"/>
            <p:cNvSpPr txBox="true"/>
            <p:nvPr/>
          </p:nvSpPr>
          <p:spPr>
            <a:xfrm>
              <a:off x="0" y="-19050"/>
              <a:ext cx="2168032" cy="2728383"/>
            </a:xfrm>
            <a:prstGeom prst="rect">
              <a:avLst/>
            </a:prstGeom>
          </p:spPr>
          <p:txBody>
            <a:bodyPr anchor="ctr" rtlCol="false" tIns="50800" lIns="50800" bIns="50800" rIns="50800"/>
            <a:lstStyle/>
            <a:p>
              <a:pPr algn="ctr">
                <a:lnSpc>
                  <a:spcPts val="2200"/>
                </a:lnSpc>
              </a:pPr>
            </a:p>
          </p:txBody>
        </p:sp>
      </p:grpSp>
      <p:grpSp>
        <p:nvGrpSpPr>
          <p:cNvPr name="Group 26" id="26"/>
          <p:cNvGrpSpPr>
            <a:grpSpLocks noChangeAspect="true"/>
          </p:cNvGrpSpPr>
          <p:nvPr/>
        </p:nvGrpSpPr>
        <p:grpSpPr>
          <a:xfrm rot="0">
            <a:off x="11162687" y="788777"/>
            <a:ext cx="6096613" cy="8709447"/>
            <a:chOff x="0" y="0"/>
            <a:chExt cx="4445000" cy="6350000"/>
          </a:xfrm>
        </p:grpSpPr>
        <p:sp>
          <p:nvSpPr>
            <p:cNvPr name="Freeform 27" id="27"/>
            <p:cNvSpPr/>
            <p:nvPr/>
          </p:nvSpPr>
          <p:spPr>
            <a:xfrm flipH="false" flipV="false" rot="0">
              <a:off x="0" y="0"/>
              <a:ext cx="4445000" cy="6350000"/>
            </a:xfrm>
            <a:custGeom>
              <a:avLst/>
              <a:gdLst/>
              <a:ahLst/>
              <a:cxnLst/>
              <a:rect r="r" b="b" t="t" l="l"/>
              <a:pathLst>
                <a:path h="6350000" w="4445000">
                  <a:moveTo>
                    <a:pt x="3429000" y="6350000"/>
                  </a:moveTo>
                  <a:lnTo>
                    <a:pt x="1016000" y="6350000"/>
                  </a:lnTo>
                  <a:cubicBezTo>
                    <a:pt x="454660" y="6350000"/>
                    <a:pt x="0" y="5895340"/>
                    <a:pt x="0" y="5334000"/>
                  </a:cubicBezTo>
                  <a:lnTo>
                    <a:pt x="0" y="1016000"/>
                  </a:lnTo>
                  <a:cubicBezTo>
                    <a:pt x="0" y="454660"/>
                    <a:pt x="454660" y="0"/>
                    <a:pt x="1016000" y="0"/>
                  </a:cubicBezTo>
                  <a:lnTo>
                    <a:pt x="3429000" y="0"/>
                  </a:lnTo>
                  <a:cubicBezTo>
                    <a:pt x="3990340" y="0"/>
                    <a:pt x="4445000" y="454660"/>
                    <a:pt x="4445000" y="1016000"/>
                  </a:cubicBezTo>
                  <a:lnTo>
                    <a:pt x="4445000" y="5334000"/>
                  </a:lnTo>
                  <a:cubicBezTo>
                    <a:pt x="4445000" y="5895340"/>
                    <a:pt x="3990340" y="6350000"/>
                    <a:pt x="3429000" y="6350000"/>
                  </a:cubicBezTo>
                  <a:close/>
                </a:path>
              </a:pathLst>
            </a:custGeom>
            <a:blipFill>
              <a:blip r:embed="rId4"/>
              <a:stretch>
                <a:fillRect l="-2214" t="0" r="-2214" b="0"/>
              </a:stretch>
            </a:blipFill>
          </p:spPr>
        </p:sp>
        <p:sp>
          <p:nvSpPr>
            <p:cNvPr name="Freeform 28" id="28"/>
            <p:cNvSpPr/>
            <p:nvPr/>
          </p:nvSpPr>
          <p:spPr>
            <a:xfrm flipH="false" flipV="false" rot="0">
              <a:off x="0" y="0"/>
              <a:ext cx="4445000" cy="6350000"/>
            </a:xfrm>
            <a:custGeom>
              <a:avLst/>
              <a:gdLst/>
              <a:ahLst/>
              <a:cxnLst/>
              <a:rect r="r" b="b" t="t" l="l"/>
              <a:pathLst>
                <a:path h="6350000" w="4445000">
                  <a:moveTo>
                    <a:pt x="3429000" y="19050"/>
                  </a:moveTo>
                  <a:cubicBezTo>
                    <a:pt x="3978910" y="19050"/>
                    <a:pt x="4425950" y="466090"/>
                    <a:pt x="4425950" y="1016000"/>
                  </a:cubicBezTo>
                  <a:lnTo>
                    <a:pt x="4425950" y="5334000"/>
                  </a:lnTo>
                  <a:cubicBezTo>
                    <a:pt x="4425950" y="5883910"/>
                    <a:pt x="3978910" y="6330950"/>
                    <a:pt x="3429000" y="6330950"/>
                  </a:cubicBezTo>
                  <a:lnTo>
                    <a:pt x="1016000" y="6330950"/>
                  </a:lnTo>
                  <a:cubicBezTo>
                    <a:pt x="466090" y="6330950"/>
                    <a:pt x="19050" y="5883910"/>
                    <a:pt x="19050" y="5334000"/>
                  </a:cubicBezTo>
                  <a:lnTo>
                    <a:pt x="19050" y="1016000"/>
                  </a:lnTo>
                  <a:cubicBezTo>
                    <a:pt x="19050" y="466090"/>
                    <a:pt x="466090" y="19050"/>
                    <a:pt x="1016000" y="19050"/>
                  </a:cubicBezTo>
                  <a:lnTo>
                    <a:pt x="3429000" y="19050"/>
                  </a:lnTo>
                  <a:moveTo>
                    <a:pt x="3429000" y="0"/>
                  </a:moveTo>
                  <a:lnTo>
                    <a:pt x="1016000" y="0"/>
                  </a:lnTo>
                  <a:cubicBezTo>
                    <a:pt x="454660" y="0"/>
                    <a:pt x="0" y="454660"/>
                    <a:pt x="0" y="1016000"/>
                  </a:cubicBezTo>
                  <a:lnTo>
                    <a:pt x="0" y="5334000"/>
                  </a:lnTo>
                  <a:cubicBezTo>
                    <a:pt x="0" y="5895340"/>
                    <a:pt x="454660" y="6350000"/>
                    <a:pt x="1016000" y="6350000"/>
                  </a:cubicBezTo>
                  <a:lnTo>
                    <a:pt x="3429000" y="6350000"/>
                  </a:lnTo>
                  <a:cubicBezTo>
                    <a:pt x="3990340" y="6350000"/>
                    <a:pt x="4445000" y="5895340"/>
                    <a:pt x="4445000" y="5334000"/>
                  </a:cubicBezTo>
                  <a:lnTo>
                    <a:pt x="4445000" y="1016000"/>
                  </a:lnTo>
                  <a:cubicBezTo>
                    <a:pt x="4445000" y="454660"/>
                    <a:pt x="3990340" y="0"/>
                    <a:pt x="3429000" y="0"/>
                  </a:cubicBezTo>
                  <a:lnTo>
                    <a:pt x="3429000" y="0"/>
                  </a:lnTo>
                  <a:close/>
                </a:path>
              </a:pathLst>
            </a:custGeom>
            <a:solidFill>
              <a:srgbClr val="222221"/>
            </a:solidFill>
          </p:spPr>
        </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FF8F0"/>
        </a:solidFill>
      </p:bgPr>
    </p:bg>
    <p:spTree>
      <p:nvGrpSpPr>
        <p:cNvPr id="1" name=""/>
        <p:cNvGrpSpPr/>
        <p:nvPr/>
      </p:nvGrpSpPr>
      <p:grpSpPr>
        <a:xfrm>
          <a:off x="0" y="0"/>
          <a:ext cx="0" cy="0"/>
          <a:chOff x="0" y="0"/>
          <a:chExt cx="0" cy="0"/>
        </a:xfrm>
      </p:grpSpPr>
      <p:grpSp>
        <p:nvGrpSpPr>
          <p:cNvPr name="Group 2" id="2"/>
          <p:cNvGrpSpPr/>
          <p:nvPr/>
        </p:nvGrpSpPr>
        <p:grpSpPr>
          <a:xfrm rot="0">
            <a:off x="3841296" y="-210356"/>
            <a:ext cx="10668772" cy="10707711"/>
            <a:chOff x="0" y="0"/>
            <a:chExt cx="2809882" cy="2820138"/>
          </a:xfrm>
        </p:grpSpPr>
        <p:sp>
          <p:nvSpPr>
            <p:cNvPr name="Freeform 3" id="3"/>
            <p:cNvSpPr/>
            <p:nvPr/>
          </p:nvSpPr>
          <p:spPr>
            <a:xfrm flipH="false" flipV="false" rot="0">
              <a:off x="0" y="0"/>
              <a:ext cx="2809882" cy="2820138"/>
            </a:xfrm>
            <a:custGeom>
              <a:avLst/>
              <a:gdLst/>
              <a:ahLst/>
              <a:cxnLst/>
              <a:rect r="r" b="b" t="t" l="l"/>
              <a:pathLst>
                <a:path h="2820138" w="2809882">
                  <a:moveTo>
                    <a:pt x="0" y="0"/>
                  </a:moveTo>
                  <a:lnTo>
                    <a:pt x="2809882" y="0"/>
                  </a:lnTo>
                  <a:lnTo>
                    <a:pt x="2809882" y="2820138"/>
                  </a:lnTo>
                  <a:lnTo>
                    <a:pt x="0" y="2820138"/>
                  </a:lnTo>
                  <a:close/>
                </a:path>
              </a:pathLst>
            </a:custGeom>
            <a:solidFill>
              <a:srgbClr val="B9F1D1"/>
            </a:solidFill>
            <a:ln w="19050" cap="sq">
              <a:solidFill>
                <a:srgbClr val="222221"/>
              </a:solidFill>
              <a:prstDash val="solid"/>
              <a:miter/>
            </a:ln>
          </p:spPr>
        </p:sp>
        <p:sp>
          <p:nvSpPr>
            <p:cNvPr name="TextBox 4" id="4"/>
            <p:cNvSpPr txBox="true"/>
            <p:nvPr/>
          </p:nvSpPr>
          <p:spPr>
            <a:xfrm>
              <a:off x="0" y="-19050"/>
              <a:ext cx="2809882" cy="2839188"/>
            </a:xfrm>
            <a:prstGeom prst="rect">
              <a:avLst/>
            </a:prstGeom>
          </p:spPr>
          <p:txBody>
            <a:bodyPr anchor="ctr" rtlCol="false" tIns="50800" lIns="50800" bIns="50800" rIns="50800"/>
            <a:lstStyle/>
            <a:p>
              <a:pPr algn="ctr">
                <a:lnSpc>
                  <a:spcPts val="1400"/>
                </a:lnSpc>
              </a:pPr>
            </a:p>
          </p:txBody>
        </p:sp>
      </p:grpSp>
      <p:grpSp>
        <p:nvGrpSpPr>
          <p:cNvPr name="Group 5" id="5"/>
          <p:cNvGrpSpPr/>
          <p:nvPr/>
        </p:nvGrpSpPr>
        <p:grpSpPr>
          <a:xfrm rot="0">
            <a:off x="384793" y="3674975"/>
            <a:ext cx="3332679" cy="1117869"/>
            <a:chOff x="0" y="0"/>
            <a:chExt cx="1029604" cy="345356"/>
          </a:xfrm>
        </p:grpSpPr>
        <p:sp>
          <p:nvSpPr>
            <p:cNvPr name="Freeform 6" id="6"/>
            <p:cNvSpPr/>
            <p:nvPr/>
          </p:nvSpPr>
          <p:spPr>
            <a:xfrm flipH="false" flipV="false" rot="0">
              <a:off x="0" y="0"/>
              <a:ext cx="1029604" cy="345356"/>
            </a:xfrm>
            <a:custGeom>
              <a:avLst/>
              <a:gdLst/>
              <a:ahLst/>
              <a:cxnLst/>
              <a:rect r="r" b="b" t="t" l="l"/>
              <a:pathLst>
                <a:path h="345356" w="1029604">
                  <a:moveTo>
                    <a:pt x="172678" y="0"/>
                  </a:moveTo>
                  <a:lnTo>
                    <a:pt x="856926" y="0"/>
                  </a:lnTo>
                  <a:cubicBezTo>
                    <a:pt x="952293" y="0"/>
                    <a:pt x="1029604" y="77311"/>
                    <a:pt x="1029604" y="172678"/>
                  </a:cubicBezTo>
                  <a:lnTo>
                    <a:pt x="1029604" y="172678"/>
                  </a:lnTo>
                  <a:cubicBezTo>
                    <a:pt x="1029604" y="218475"/>
                    <a:pt x="1011411" y="262397"/>
                    <a:pt x="979028" y="294780"/>
                  </a:cubicBezTo>
                  <a:cubicBezTo>
                    <a:pt x="946644" y="327164"/>
                    <a:pt x="902723" y="345356"/>
                    <a:pt x="856926" y="345356"/>
                  </a:cubicBezTo>
                  <a:lnTo>
                    <a:pt x="172678" y="345356"/>
                  </a:lnTo>
                  <a:cubicBezTo>
                    <a:pt x="77311" y="345356"/>
                    <a:pt x="0" y="268046"/>
                    <a:pt x="0" y="172678"/>
                  </a:cubicBezTo>
                  <a:lnTo>
                    <a:pt x="0" y="172678"/>
                  </a:lnTo>
                  <a:cubicBezTo>
                    <a:pt x="0" y="77311"/>
                    <a:pt x="77311" y="0"/>
                    <a:pt x="172678" y="0"/>
                  </a:cubicBezTo>
                  <a:close/>
                </a:path>
              </a:pathLst>
            </a:custGeom>
            <a:solidFill>
              <a:srgbClr val="AAF386"/>
            </a:solidFill>
            <a:ln w="19050" cap="rnd">
              <a:solidFill>
                <a:srgbClr val="222221"/>
              </a:solidFill>
              <a:prstDash val="solid"/>
              <a:round/>
            </a:ln>
          </p:spPr>
        </p:sp>
        <p:sp>
          <p:nvSpPr>
            <p:cNvPr name="TextBox 7" id="7"/>
            <p:cNvSpPr txBox="true"/>
            <p:nvPr/>
          </p:nvSpPr>
          <p:spPr>
            <a:xfrm>
              <a:off x="0" y="-9525"/>
              <a:ext cx="1029604" cy="354881"/>
            </a:xfrm>
            <a:prstGeom prst="rect">
              <a:avLst/>
            </a:prstGeom>
          </p:spPr>
          <p:txBody>
            <a:bodyPr anchor="ctr" rtlCol="false" tIns="254000" lIns="254000" bIns="254000" rIns="254000"/>
            <a:lstStyle/>
            <a:p>
              <a:pPr algn="ctr">
                <a:lnSpc>
                  <a:spcPts val="2400"/>
                </a:lnSpc>
              </a:pPr>
              <a:r>
                <a:rPr lang="en-US" sz="2000" b="true">
                  <a:solidFill>
                    <a:srgbClr val="222221"/>
                  </a:solidFill>
                  <a:latin typeface="Canva Sans Bold"/>
                  <a:ea typeface="Canva Sans Bold"/>
                  <a:cs typeface="Canva Sans Bold"/>
                  <a:sym typeface="Canva Sans Bold"/>
                </a:rPr>
                <a:t>Trần Đức Hiếu</a:t>
              </a:r>
            </a:p>
          </p:txBody>
        </p:sp>
      </p:grpSp>
      <p:grpSp>
        <p:nvGrpSpPr>
          <p:cNvPr name="Group 8" id="8"/>
          <p:cNvGrpSpPr>
            <a:grpSpLocks noChangeAspect="true"/>
          </p:cNvGrpSpPr>
          <p:nvPr/>
        </p:nvGrpSpPr>
        <p:grpSpPr>
          <a:xfrm rot="0">
            <a:off x="910607" y="352330"/>
            <a:ext cx="2292514" cy="3275020"/>
            <a:chOff x="0" y="0"/>
            <a:chExt cx="4445000" cy="6350000"/>
          </a:xfrm>
        </p:grpSpPr>
        <p:sp>
          <p:nvSpPr>
            <p:cNvPr name="Freeform 9" id="9"/>
            <p:cNvSpPr/>
            <p:nvPr/>
          </p:nvSpPr>
          <p:spPr>
            <a:xfrm flipH="false" flipV="false" rot="0">
              <a:off x="0" y="0"/>
              <a:ext cx="4445000" cy="6350000"/>
            </a:xfrm>
            <a:custGeom>
              <a:avLst/>
              <a:gdLst/>
              <a:ahLst/>
              <a:cxnLst/>
              <a:rect r="r" b="b" t="t" l="l"/>
              <a:pathLst>
                <a:path h="6350000" w="4445000">
                  <a:moveTo>
                    <a:pt x="3429000" y="6350000"/>
                  </a:moveTo>
                  <a:lnTo>
                    <a:pt x="1016000" y="6350000"/>
                  </a:lnTo>
                  <a:cubicBezTo>
                    <a:pt x="454660" y="6350000"/>
                    <a:pt x="0" y="5895340"/>
                    <a:pt x="0" y="5334000"/>
                  </a:cubicBezTo>
                  <a:lnTo>
                    <a:pt x="0" y="1016000"/>
                  </a:lnTo>
                  <a:cubicBezTo>
                    <a:pt x="0" y="454660"/>
                    <a:pt x="454660" y="0"/>
                    <a:pt x="1016000" y="0"/>
                  </a:cubicBezTo>
                  <a:lnTo>
                    <a:pt x="3429000" y="0"/>
                  </a:lnTo>
                  <a:cubicBezTo>
                    <a:pt x="3990340" y="0"/>
                    <a:pt x="4445000" y="454660"/>
                    <a:pt x="4445000" y="1016000"/>
                  </a:cubicBezTo>
                  <a:lnTo>
                    <a:pt x="4445000" y="5334000"/>
                  </a:lnTo>
                  <a:cubicBezTo>
                    <a:pt x="4445000" y="5895340"/>
                    <a:pt x="3990340" y="6350000"/>
                    <a:pt x="3429000" y="6350000"/>
                  </a:cubicBezTo>
                  <a:close/>
                </a:path>
              </a:pathLst>
            </a:custGeom>
            <a:blipFill>
              <a:blip r:embed="rId2"/>
              <a:stretch>
                <a:fillRect l="0" t="-2595" r="0" b="-2595"/>
              </a:stretch>
            </a:blipFill>
          </p:spPr>
        </p:sp>
        <p:sp>
          <p:nvSpPr>
            <p:cNvPr name="Freeform 10" id="10"/>
            <p:cNvSpPr/>
            <p:nvPr/>
          </p:nvSpPr>
          <p:spPr>
            <a:xfrm flipH="false" flipV="false" rot="0">
              <a:off x="0" y="0"/>
              <a:ext cx="4445000" cy="6350000"/>
            </a:xfrm>
            <a:custGeom>
              <a:avLst/>
              <a:gdLst/>
              <a:ahLst/>
              <a:cxnLst/>
              <a:rect r="r" b="b" t="t" l="l"/>
              <a:pathLst>
                <a:path h="6350000" w="4445000">
                  <a:moveTo>
                    <a:pt x="3429000" y="19050"/>
                  </a:moveTo>
                  <a:cubicBezTo>
                    <a:pt x="3978910" y="19050"/>
                    <a:pt x="4425950" y="466090"/>
                    <a:pt x="4425950" y="1016000"/>
                  </a:cubicBezTo>
                  <a:lnTo>
                    <a:pt x="4425950" y="5334000"/>
                  </a:lnTo>
                  <a:cubicBezTo>
                    <a:pt x="4425950" y="5883910"/>
                    <a:pt x="3978910" y="6330950"/>
                    <a:pt x="3429000" y="6330950"/>
                  </a:cubicBezTo>
                  <a:lnTo>
                    <a:pt x="1016000" y="6330950"/>
                  </a:lnTo>
                  <a:cubicBezTo>
                    <a:pt x="466090" y="6330950"/>
                    <a:pt x="19050" y="5883910"/>
                    <a:pt x="19050" y="5334000"/>
                  </a:cubicBezTo>
                  <a:lnTo>
                    <a:pt x="19050" y="1016000"/>
                  </a:lnTo>
                  <a:cubicBezTo>
                    <a:pt x="19050" y="466090"/>
                    <a:pt x="466090" y="19050"/>
                    <a:pt x="1016000" y="19050"/>
                  </a:cubicBezTo>
                  <a:lnTo>
                    <a:pt x="3429000" y="19050"/>
                  </a:lnTo>
                  <a:moveTo>
                    <a:pt x="3429000" y="0"/>
                  </a:moveTo>
                  <a:lnTo>
                    <a:pt x="1016000" y="0"/>
                  </a:lnTo>
                  <a:cubicBezTo>
                    <a:pt x="454660" y="0"/>
                    <a:pt x="0" y="454660"/>
                    <a:pt x="0" y="1016000"/>
                  </a:cubicBezTo>
                  <a:lnTo>
                    <a:pt x="0" y="5334000"/>
                  </a:lnTo>
                  <a:cubicBezTo>
                    <a:pt x="0" y="5895340"/>
                    <a:pt x="454660" y="6350000"/>
                    <a:pt x="1016000" y="6350000"/>
                  </a:cubicBezTo>
                  <a:lnTo>
                    <a:pt x="3429000" y="6350000"/>
                  </a:lnTo>
                  <a:cubicBezTo>
                    <a:pt x="3990340" y="6350000"/>
                    <a:pt x="4445000" y="5895340"/>
                    <a:pt x="4445000" y="5334000"/>
                  </a:cubicBezTo>
                  <a:lnTo>
                    <a:pt x="4445000" y="1016000"/>
                  </a:lnTo>
                  <a:cubicBezTo>
                    <a:pt x="4445000" y="454660"/>
                    <a:pt x="3990340" y="0"/>
                    <a:pt x="3429000" y="0"/>
                  </a:cubicBezTo>
                  <a:lnTo>
                    <a:pt x="3429000" y="0"/>
                  </a:lnTo>
                  <a:close/>
                </a:path>
              </a:pathLst>
            </a:custGeom>
            <a:solidFill>
              <a:srgbClr val="222221"/>
            </a:solidFill>
          </p:spPr>
        </p:sp>
      </p:grpSp>
      <p:grpSp>
        <p:nvGrpSpPr>
          <p:cNvPr name="Group 11" id="11"/>
          <p:cNvGrpSpPr/>
          <p:nvPr/>
        </p:nvGrpSpPr>
        <p:grpSpPr>
          <a:xfrm rot="0">
            <a:off x="390525" y="8466145"/>
            <a:ext cx="3332679" cy="1117869"/>
            <a:chOff x="0" y="0"/>
            <a:chExt cx="1029604" cy="345356"/>
          </a:xfrm>
        </p:grpSpPr>
        <p:sp>
          <p:nvSpPr>
            <p:cNvPr name="Freeform 12" id="12"/>
            <p:cNvSpPr/>
            <p:nvPr/>
          </p:nvSpPr>
          <p:spPr>
            <a:xfrm flipH="false" flipV="false" rot="0">
              <a:off x="0" y="0"/>
              <a:ext cx="1029604" cy="345356"/>
            </a:xfrm>
            <a:custGeom>
              <a:avLst/>
              <a:gdLst/>
              <a:ahLst/>
              <a:cxnLst/>
              <a:rect r="r" b="b" t="t" l="l"/>
              <a:pathLst>
                <a:path h="345356" w="1029604">
                  <a:moveTo>
                    <a:pt x="172678" y="0"/>
                  </a:moveTo>
                  <a:lnTo>
                    <a:pt x="856926" y="0"/>
                  </a:lnTo>
                  <a:cubicBezTo>
                    <a:pt x="952293" y="0"/>
                    <a:pt x="1029604" y="77311"/>
                    <a:pt x="1029604" y="172678"/>
                  </a:cubicBezTo>
                  <a:lnTo>
                    <a:pt x="1029604" y="172678"/>
                  </a:lnTo>
                  <a:cubicBezTo>
                    <a:pt x="1029604" y="218475"/>
                    <a:pt x="1011411" y="262397"/>
                    <a:pt x="979028" y="294780"/>
                  </a:cubicBezTo>
                  <a:cubicBezTo>
                    <a:pt x="946644" y="327164"/>
                    <a:pt x="902723" y="345356"/>
                    <a:pt x="856926" y="345356"/>
                  </a:cubicBezTo>
                  <a:lnTo>
                    <a:pt x="172678" y="345356"/>
                  </a:lnTo>
                  <a:cubicBezTo>
                    <a:pt x="77311" y="345356"/>
                    <a:pt x="0" y="268046"/>
                    <a:pt x="0" y="172678"/>
                  </a:cubicBezTo>
                  <a:lnTo>
                    <a:pt x="0" y="172678"/>
                  </a:lnTo>
                  <a:cubicBezTo>
                    <a:pt x="0" y="77311"/>
                    <a:pt x="77311" y="0"/>
                    <a:pt x="172678" y="0"/>
                  </a:cubicBezTo>
                  <a:close/>
                </a:path>
              </a:pathLst>
            </a:custGeom>
            <a:solidFill>
              <a:srgbClr val="AAF386"/>
            </a:solidFill>
            <a:ln w="19050" cap="rnd">
              <a:solidFill>
                <a:srgbClr val="222221"/>
              </a:solidFill>
              <a:prstDash val="solid"/>
              <a:round/>
            </a:ln>
          </p:spPr>
        </p:sp>
        <p:sp>
          <p:nvSpPr>
            <p:cNvPr name="TextBox 13" id="13"/>
            <p:cNvSpPr txBox="true"/>
            <p:nvPr/>
          </p:nvSpPr>
          <p:spPr>
            <a:xfrm>
              <a:off x="0" y="-9525"/>
              <a:ext cx="1029604" cy="354881"/>
            </a:xfrm>
            <a:prstGeom prst="rect">
              <a:avLst/>
            </a:prstGeom>
          </p:spPr>
          <p:txBody>
            <a:bodyPr anchor="ctr" rtlCol="false" tIns="254000" lIns="254000" bIns="254000" rIns="254000"/>
            <a:lstStyle/>
            <a:p>
              <a:pPr algn="ctr">
                <a:lnSpc>
                  <a:spcPts val="2400"/>
                </a:lnSpc>
              </a:pPr>
              <a:r>
                <a:rPr lang="en-US" sz="2000" b="true">
                  <a:solidFill>
                    <a:srgbClr val="222221"/>
                  </a:solidFill>
                  <a:latin typeface="Canva Sans Bold"/>
                  <a:ea typeface="Canva Sans Bold"/>
                  <a:cs typeface="Canva Sans Bold"/>
                  <a:sym typeface="Canva Sans Bold"/>
                </a:rPr>
                <a:t>Cao Xuân Bắc</a:t>
              </a:r>
            </a:p>
          </p:txBody>
        </p:sp>
      </p:grpSp>
      <p:grpSp>
        <p:nvGrpSpPr>
          <p:cNvPr name="Group 14" id="14"/>
          <p:cNvGrpSpPr>
            <a:grpSpLocks noChangeAspect="true"/>
          </p:cNvGrpSpPr>
          <p:nvPr/>
        </p:nvGrpSpPr>
        <p:grpSpPr>
          <a:xfrm rot="0">
            <a:off x="910607" y="5143500"/>
            <a:ext cx="2292514" cy="3275020"/>
            <a:chOff x="0" y="0"/>
            <a:chExt cx="4445000" cy="6350000"/>
          </a:xfrm>
        </p:grpSpPr>
        <p:sp>
          <p:nvSpPr>
            <p:cNvPr name="Freeform 15" id="15"/>
            <p:cNvSpPr/>
            <p:nvPr/>
          </p:nvSpPr>
          <p:spPr>
            <a:xfrm flipH="false" flipV="false" rot="0">
              <a:off x="0" y="0"/>
              <a:ext cx="4445000" cy="6350000"/>
            </a:xfrm>
            <a:custGeom>
              <a:avLst/>
              <a:gdLst/>
              <a:ahLst/>
              <a:cxnLst/>
              <a:rect r="r" b="b" t="t" l="l"/>
              <a:pathLst>
                <a:path h="6350000" w="4445000">
                  <a:moveTo>
                    <a:pt x="3429000" y="6350000"/>
                  </a:moveTo>
                  <a:lnTo>
                    <a:pt x="1016000" y="6350000"/>
                  </a:lnTo>
                  <a:cubicBezTo>
                    <a:pt x="454660" y="6350000"/>
                    <a:pt x="0" y="5895340"/>
                    <a:pt x="0" y="5334000"/>
                  </a:cubicBezTo>
                  <a:lnTo>
                    <a:pt x="0" y="1016000"/>
                  </a:lnTo>
                  <a:cubicBezTo>
                    <a:pt x="0" y="454660"/>
                    <a:pt x="454660" y="0"/>
                    <a:pt x="1016000" y="0"/>
                  </a:cubicBezTo>
                  <a:lnTo>
                    <a:pt x="3429000" y="0"/>
                  </a:lnTo>
                  <a:cubicBezTo>
                    <a:pt x="3990340" y="0"/>
                    <a:pt x="4445000" y="454660"/>
                    <a:pt x="4445000" y="1016000"/>
                  </a:cubicBezTo>
                  <a:lnTo>
                    <a:pt x="4445000" y="5334000"/>
                  </a:lnTo>
                  <a:cubicBezTo>
                    <a:pt x="4445000" y="5895340"/>
                    <a:pt x="3990340" y="6350000"/>
                    <a:pt x="3429000" y="6350000"/>
                  </a:cubicBezTo>
                  <a:close/>
                </a:path>
              </a:pathLst>
            </a:custGeom>
            <a:blipFill>
              <a:blip r:embed="rId3"/>
              <a:stretch>
                <a:fillRect l="0" t="-12703" r="0" b="-12703"/>
              </a:stretch>
            </a:blipFill>
          </p:spPr>
        </p:sp>
        <p:sp>
          <p:nvSpPr>
            <p:cNvPr name="Freeform 16" id="16"/>
            <p:cNvSpPr/>
            <p:nvPr/>
          </p:nvSpPr>
          <p:spPr>
            <a:xfrm flipH="false" flipV="false" rot="0">
              <a:off x="0" y="0"/>
              <a:ext cx="4445000" cy="6350000"/>
            </a:xfrm>
            <a:custGeom>
              <a:avLst/>
              <a:gdLst/>
              <a:ahLst/>
              <a:cxnLst/>
              <a:rect r="r" b="b" t="t" l="l"/>
              <a:pathLst>
                <a:path h="6350000" w="4445000">
                  <a:moveTo>
                    <a:pt x="3429000" y="19050"/>
                  </a:moveTo>
                  <a:cubicBezTo>
                    <a:pt x="3978910" y="19050"/>
                    <a:pt x="4425950" y="466090"/>
                    <a:pt x="4425950" y="1016000"/>
                  </a:cubicBezTo>
                  <a:lnTo>
                    <a:pt x="4425950" y="5334000"/>
                  </a:lnTo>
                  <a:cubicBezTo>
                    <a:pt x="4425950" y="5883910"/>
                    <a:pt x="3978910" y="6330950"/>
                    <a:pt x="3429000" y="6330950"/>
                  </a:cubicBezTo>
                  <a:lnTo>
                    <a:pt x="1016000" y="6330950"/>
                  </a:lnTo>
                  <a:cubicBezTo>
                    <a:pt x="466090" y="6330950"/>
                    <a:pt x="19050" y="5883910"/>
                    <a:pt x="19050" y="5334000"/>
                  </a:cubicBezTo>
                  <a:lnTo>
                    <a:pt x="19050" y="1016000"/>
                  </a:lnTo>
                  <a:cubicBezTo>
                    <a:pt x="19050" y="466090"/>
                    <a:pt x="466090" y="19050"/>
                    <a:pt x="1016000" y="19050"/>
                  </a:cubicBezTo>
                  <a:lnTo>
                    <a:pt x="3429000" y="19050"/>
                  </a:lnTo>
                  <a:moveTo>
                    <a:pt x="3429000" y="0"/>
                  </a:moveTo>
                  <a:lnTo>
                    <a:pt x="1016000" y="0"/>
                  </a:lnTo>
                  <a:cubicBezTo>
                    <a:pt x="454660" y="0"/>
                    <a:pt x="0" y="454660"/>
                    <a:pt x="0" y="1016000"/>
                  </a:cubicBezTo>
                  <a:lnTo>
                    <a:pt x="0" y="5334000"/>
                  </a:lnTo>
                  <a:cubicBezTo>
                    <a:pt x="0" y="5895340"/>
                    <a:pt x="454660" y="6350000"/>
                    <a:pt x="1016000" y="6350000"/>
                  </a:cubicBezTo>
                  <a:lnTo>
                    <a:pt x="3429000" y="6350000"/>
                  </a:lnTo>
                  <a:cubicBezTo>
                    <a:pt x="3990340" y="6350000"/>
                    <a:pt x="4445000" y="5895340"/>
                    <a:pt x="4445000" y="5334000"/>
                  </a:cubicBezTo>
                  <a:lnTo>
                    <a:pt x="4445000" y="1016000"/>
                  </a:lnTo>
                  <a:cubicBezTo>
                    <a:pt x="4445000" y="454660"/>
                    <a:pt x="3990340" y="0"/>
                    <a:pt x="3429000" y="0"/>
                  </a:cubicBezTo>
                  <a:lnTo>
                    <a:pt x="3429000" y="0"/>
                  </a:lnTo>
                  <a:close/>
                </a:path>
              </a:pathLst>
            </a:custGeom>
            <a:solidFill>
              <a:srgbClr val="222221"/>
            </a:solidFill>
          </p:spPr>
        </p:sp>
      </p:grpSp>
      <p:grpSp>
        <p:nvGrpSpPr>
          <p:cNvPr name="Group 17" id="17"/>
          <p:cNvGrpSpPr/>
          <p:nvPr/>
        </p:nvGrpSpPr>
        <p:grpSpPr>
          <a:xfrm rot="0">
            <a:off x="14629600" y="3674975"/>
            <a:ext cx="3332679" cy="1117869"/>
            <a:chOff x="0" y="0"/>
            <a:chExt cx="1029604" cy="345356"/>
          </a:xfrm>
        </p:grpSpPr>
        <p:sp>
          <p:nvSpPr>
            <p:cNvPr name="Freeform 18" id="18"/>
            <p:cNvSpPr/>
            <p:nvPr/>
          </p:nvSpPr>
          <p:spPr>
            <a:xfrm flipH="false" flipV="false" rot="0">
              <a:off x="0" y="0"/>
              <a:ext cx="1029604" cy="345356"/>
            </a:xfrm>
            <a:custGeom>
              <a:avLst/>
              <a:gdLst/>
              <a:ahLst/>
              <a:cxnLst/>
              <a:rect r="r" b="b" t="t" l="l"/>
              <a:pathLst>
                <a:path h="345356" w="1029604">
                  <a:moveTo>
                    <a:pt x="172678" y="0"/>
                  </a:moveTo>
                  <a:lnTo>
                    <a:pt x="856926" y="0"/>
                  </a:lnTo>
                  <a:cubicBezTo>
                    <a:pt x="952293" y="0"/>
                    <a:pt x="1029604" y="77311"/>
                    <a:pt x="1029604" y="172678"/>
                  </a:cubicBezTo>
                  <a:lnTo>
                    <a:pt x="1029604" y="172678"/>
                  </a:lnTo>
                  <a:cubicBezTo>
                    <a:pt x="1029604" y="218475"/>
                    <a:pt x="1011411" y="262397"/>
                    <a:pt x="979028" y="294780"/>
                  </a:cubicBezTo>
                  <a:cubicBezTo>
                    <a:pt x="946644" y="327164"/>
                    <a:pt x="902723" y="345356"/>
                    <a:pt x="856926" y="345356"/>
                  </a:cubicBezTo>
                  <a:lnTo>
                    <a:pt x="172678" y="345356"/>
                  </a:lnTo>
                  <a:cubicBezTo>
                    <a:pt x="77311" y="345356"/>
                    <a:pt x="0" y="268046"/>
                    <a:pt x="0" y="172678"/>
                  </a:cubicBezTo>
                  <a:lnTo>
                    <a:pt x="0" y="172678"/>
                  </a:lnTo>
                  <a:cubicBezTo>
                    <a:pt x="0" y="77311"/>
                    <a:pt x="77311" y="0"/>
                    <a:pt x="172678" y="0"/>
                  </a:cubicBezTo>
                  <a:close/>
                </a:path>
              </a:pathLst>
            </a:custGeom>
            <a:solidFill>
              <a:srgbClr val="AAF386"/>
            </a:solidFill>
            <a:ln w="19050" cap="rnd">
              <a:solidFill>
                <a:srgbClr val="222221"/>
              </a:solidFill>
              <a:prstDash val="solid"/>
              <a:round/>
            </a:ln>
          </p:spPr>
        </p:sp>
        <p:sp>
          <p:nvSpPr>
            <p:cNvPr name="TextBox 19" id="19"/>
            <p:cNvSpPr txBox="true"/>
            <p:nvPr/>
          </p:nvSpPr>
          <p:spPr>
            <a:xfrm>
              <a:off x="0" y="-9525"/>
              <a:ext cx="1029604" cy="354881"/>
            </a:xfrm>
            <a:prstGeom prst="rect">
              <a:avLst/>
            </a:prstGeom>
          </p:spPr>
          <p:txBody>
            <a:bodyPr anchor="ctr" rtlCol="false" tIns="254000" lIns="254000" bIns="254000" rIns="254000"/>
            <a:lstStyle/>
            <a:p>
              <a:pPr algn="ctr">
                <a:lnSpc>
                  <a:spcPts val="2400"/>
                </a:lnSpc>
              </a:pPr>
              <a:r>
                <a:rPr lang="en-US" sz="2000" b="true">
                  <a:solidFill>
                    <a:srgbClr val="222221"/>
                  </a:solidFill>
                  <a:latin typeface="Canva Sans Bold"/>
                  <a:ea typeface="Canva Sans Bold"/>
                  <a:cs typeface="Canva Sans Bold"/>
                  <a:sym typeface="Canva Sans Bold"/>
                </a:rPr>
                <a:t>Lâm Thế Anh Phúc</a:t>
              </a:r>
            </a:p>
          </p:txBody>
        </p:sp>
      </p:grpSp>
      <p:grpSp>
        <p:nvGrpSpPr>
          <p:cNvPr name="Group 20" id="20"/>
          <p:cNvGrpSpPr>
            <a:grpSpLocks noChangeAspect="true"/>
          </p:cNvGrpSpPr>
          <p:nvPr/>
        </p:nvGrpSpPr>
        <p:grpSpPr>
          <a:xfrm rot="0">
            <a:off x="15149682" y="352330"/>
            <a:ext cx="2292514" cy="3275020"/>
            <a:chOff x="0" y="0"/>
            <a:chExt cx="4445000" cy="6350000"/>
          </a:xfrm>
        </p:grpSpPr>
        <p:sp>
          <p:nvSpPr>
            <p:cNvPr name="Freeform 21" id="21"/>
            <p:cNvSpPr/>
            <p:nvPr/>
          </p:nvSpPr>
          <p:spPr>
            <a:xfrm flipH="false" flipV="false" rot="0">
              <a:off x="0" y="0"/>
              <a:ext cx="4445000" cy="6350000"/>
            </a:xfrm>
            <a:custGeom>
              <a:avLst/>
              <a:gdLst/>
              <a:ahLst/>
              <a:cxnLst/>
              <a:rect r="r" b="b" t="t" l="l"/>
              <a:pathLst>
                <a:path h="6350000" w="4445000">
                  <a:moveTo>
                    <a:pt x="3429000" y="6350000"/>
                  </a:moveTo>
                  <a:lnTo>
                    <a:pt x="1016000" y="6350000"/>
                  </a:lnTo>
                  <a:cubicBezTo>
                    <a:pt x="454660" y="6350000"/>
                    <a:pt x="0" y="5895340"/>
                    <a:pt x="0" y="5334000"/>
                  </a:cubicBezTo>
                  <a:lnTo>
                    <a:pt x="0" y="1016000"/>
                  </a:lnTo>
                  <a:cubicBezTo>
                    <a:pt x="0" y="454660"/>
                    <a:pt x="454660" y="0"/>
                    <a:pt x="1016000" y="0"/>
                  </a:cubicBezTo>
                  <a:lnTo>
                    <a:pt x="3429000" y="0"/>
                  </a:lnTo>
                  <a:cubicBezTo>
                    <a:pt x="3990340" y="0"/>
                    <a:pt x="4445000" y="454660"/>
                    <a:pt x="4445000" y="1016000"/>
                  </a:cubicBezTo>
                  <a:lnTo>
                    <a:pt x="4445000" y="5334000"/>
                  </a:lnTo>
                  <a:cubicBezTo>
                    <a:pt x="4445000" y="5895340"/>
                    <a:pt x="3990340" y="6350000"/>
                    <a:pt x="3429000" y="6350000"/>
                  </a:cubicBezTo>
                  <a:close/>
                </a:path>
              </a:pathLst>
            </a:custGeom>
            <a:blipFill>
              <a:blip r:embed="rId4"/>
              <a:stretch>
                <a:fillRect l="-39988" t="0" r="-39988" b="0"/>
              </a:stretch>
            </a:blipFill>
          </p:spPr>
        </p:sp>
        <p:sp>
          <p:nvSpPr>
            <p:cNvPr name="Freeform 22" id="22"/>
            <p:cNvSpPr/>
            <p:nvPr/>
          </p:nvSpPr>
          <p:spPr>
            <a:xfrm flipH="false" flipV="false" rot="0">
              <a:off x="0" y="0"/>
              <a:ext cx="4445000" cy="6350000"/>
            </a:xfrm>
            <a:custGeom>
              <a:avLst/>
              <a:gdLst/>
              <a:ahLst/>
              <a:cxnLst/>
              <a:rect r="r" b="b" t="t" l="l"/>
              <a:pathLst>
                <a:path h="6350000" w="4445000">
                  <a:moveTo>
                    <a:pt x="3429000" y="19050"/>
                  </a:moveTo>
                  <a:cubicBezTo>
                    <a:pt x="3978910" y="19050"/>
                    <a:pt x="4425950" y="466090"/>
                    <a:pt x="4425950" y="1016000"/>
                  </a:cubicBezTo>
                  <a:lnTo>
                    <a:pt x="4425950" y="5334000"/>
                  </a:lnTo>
                  <a:cubicBezTo>
                    <a:pt x="4425950" y="5883910"/>
                    <a:pt x="3978910" y="6330950"/>
                    <a:pt x="3429000" y="6330950"/>
                  </a:cubicBezTo>
                  <a:lnTo>
                    <a:pt x="1016000" y="6330950"/>
                  </a:lnTo>
                  <a:cubicBezTo>
                    <a:pt x="466090" y="6330950"/>
                    <a:pt x="19050" y="5883910"/>
                    <a:pt x="19050" y="5334000"/>
                  </a:cubicBezTo>
                  <a:lnTo>
                    <a:pt x="19050" y="1016000"/>
                  </a:lnTo>
                  <a:cubicBezTo>
                    <a:pt x="19050" y="466090"/>
                    <a:pt x="466090" y="19050"/>
                    <a:pt x="1016000" y="19050"/>
                  </a:cubicBezTo>
                  <a:lnTo>
                    <a:pt x="3429000" y="19050"/>
                  </a:lnTo>
                  <a:moveTo>
                    <a:pt x="3429000" y="0"/>
                  </a:moveTo>
                  <a:lnTo>
                    <a:pt x="1016000" y="0"/>
                  </a:lnTo>
                  <a:cubicBezTo>
                    <a:pt x="454660" y="0"/>
                    <a:pt x="0" y="454660"/>
                    <a:pt x="0" y="1016000"/>
                  </a:cubicBezTo>
                  <a:lnTo>
                    <a:pt x="0" y="5334000"/>
                  </a:lnTo>
                  <a:cubicBezTo>
                    <a:pt x="0" y="5895340"/>
                    <a:pt x="454660" y="6350000"/>
                    <a:pt x="1016000" y="6350000"/>
                  </a:cubicBezTo>
                  <a:lnTo>
                    <a:pt x="3429000" y="6350000"/>
                  </a:lnTo>
                  <a:cubicBezTo>
                    <a:pt x="3990340" y="6350000"/>
                    <a:pt x="4445000" y="5895340"/>
                    <a:pt x="4445000" y="5334000"/>
                  </a:cubicBezTo>
                  <a:lnTo>
                    <a:pt x="4445000" y="1016000"/>
                  </a:lnTo>
                  <a:cubicBezTo>
                    <a:pt x="4445000" y="454660"/>
                    <a:pt x="3990340" y="0"/>
                    <a:pt x="3429000" y="0"/>
                  </a:cubicBezTo>
                  <a:lnTo>
                    <a:pt x="3429000" y="0"/>
                  </a:lnTo>
                  <a:close/>
                </a:path>
              </a:pathLst>
            </a:custGeom>
            <a:solidFill>
              <a:srgbClr val="222221"/>
            </a:solidFill>
          </p:spPr>
        </p:sp>
      </p:grpSp>
      <p:grpSp>
        <p:nvGrpSpPr>
          <p:cNvPr name="Group 23" id="23"/>
          <p:cNvGrpSpPr/>
          <p:nvPr/>
        </p:nvGrpSpPr>
        <p:grpSpPr>
          <a:xfrm rot="0">
            <a:off x="14629600" y="8466145"/>
            <a:ext cx="3332679" cy="1117869"/>
            <a:chOff x="0" y="0"/>
            <a:chExt cx="1029604" cy="345356"/>
          </a:xfrm>
        </p:grpSpPr>
        <p:sp>
          <p:nvSpPr>
            <p:cNvPr name="Freeform 24" id="24"/>
            <p:cNvSpPr/>
            <p:nvPr/>
          </p:nvSpPr>
          <p:spPr>
            <a:xfrm flipH="false" flipV="false" rot="0">
              <a:off x="0" y="0"/>
              <a:ext cx="1029604" cy="345356"/>
            </a:xfrm>
            <a:custGeom>
              <a:avLst/>
              <a:gdLst/>
              <a:ahLst/>
              <a:cxnLst/>
              <a:rect r="r" b="b" t="t" l="l"/>
              <a:pathLst>
                <a:path h="345356" w="1029604">
                  <a:moveTo>
                    <a:pt x="172678" y="0"/>
                  </a:moveTo>
                  <a:lnTo>
                    <a:pt x="856926" y="0"/>
                  </a:lnTo>
                  <a:cubicBezTo>
                    <a:pt x="952293" y="0"/>
                    <a:pt x="1029604" y="77311"/>
                    <a:pt x="1029604" y="172678"/>
                  </a:cubicBezTo>
                  <a:lnTo>
                    <a:pt x="1029604" y="172678"/>
                  </a:lnTo>
                  <a:cubicBezTo>
                    <a:pt x="1029604" y="218475"/>
                    <a:pt x="1011411" y="262397"/>
                    <a:pt x="979028" y="294780"/>
                  </a:cubicBezTo>
                  <a:cubicBezTo>
                    <a:pt x="946644" y="327164"/>
                    <a:pt x="902723" y="345356"/>
                    <a:pt x="856926" y="345356"/>
                  </a:cubicBezTo>
                  <a:lnTo>
                    <a:pt x="172678" y="345356"/>
                  </a:lnTo>
                  <a:cubicBezTo>
                    <a:pt x="77311" y="345356"/>
                    <a:pt x="0" y="268046"/>
                    <a:pt x="0" y="172678"/>
                  </a:cubicBezTo>
                  <a:lnTo>
                    <a:pt x="0" y="172678"/>
                  </a:lnTo>
                  <a:cubicBezTo>
                    <a:pt x="0" y="77311"/>
                    <a:pt x="77311" y="0"/>
                    <a:pt x="172678" y="0"/>
                  </a:cubicBezTo>
                  <a:close/>
                </a:path>
              </a:pathLst>
            </a:custGeom>
            <a:solidFill>
              <a:srgbClr val="AAF386"/>
            </a:solidFill>
            <a:ln w="19050" cap="rnd">
              <a:solidFill>
                <a:srgbClr val="222221"/>
              </a:solidFill>
              <a:prstDash val="solid"/>
              <a:round/>
            </a:ln>
          </p:spPr>
        </p:sp>
        <p:sp>
          <p:nvSpPr>
            <p:cNvPr name="TextBox 25" id="25"/>
            <p:cNvSpPr txBox="true"/>
            <p:nvPr/>
          </p:nvSpPr>
          <p:spPr>
            <a:xfrm>
              <a:off x="0" y="-9525"/>
              <a:ext cx="1029604" cy="354881"/>
            </a:xfrm>
            <a:prstGeom prst="rect">
              <a:avLst/>
            </a:prstGeom>
          </p:spPr>
          <p:txBody>
            <a:bodyPr anchor="ctr" rtlCol="false" tIns="254000" lIns="254000" bIns="254000" rIns="254000"/>
            <a:lstStyle/>
            <a:p>
              <a:pPr algn="ctr">
                <a:lnSpc>
                  <a:spcPts val="2400"/>
                </a:lnSpc>
              </a:pPr>
              <a:r>
                <a:rPr lang="en-US" sz="2000" b="true">
                  <a:solidFill>
                    <a:srgbClr val="222221"/>
                  </a:solidFill>
                  <a:latin typeface="Canva Sans Bold"/>
                  <a:ea typeface="Canva Sans Bold"/>
                  <a:cs typeface="Canva Sans Bold"/>
                  <a:sym typeface="Canva Sans Bold"/>
                </a:rPr>
                <a:t>Nguyễn Thanh Sơn</a:t>
              </a:r>
            </a:p>
          </p:txBody>
        </p:sp>
      </p:grpSp>
      <p:grpSp>
        <p:nvGrpSpPr>
          <p:cNvPr name="Group 26" id="26"/>
          <p:cNvGrpSpPr>
            <a:grpSpLocks noChangeAspect="true"/>
          </p:cNvGrpSpPr>
          <p:nvPr/>
        </p:nvGrpSpPr>
        <p:grpSpPr>
          <a:xfrm rot="0">
            <a:off x="15149682" y="5143500"/>
            <a:ext cx="2292514" cy="3275020"/>
            <a:chOff x="0" y="0"/>
            <a:chExt cx="4445000" cy="6350000"/>
          </a:xfrm>
        </p:grpSpPr>
        <p:sp>
          <p:nvSpPr>
            <p:cNvPr name="Freeform 27" id="27"/>
            <p:cNvSpPr/>
            <p:nvPr/>
          </p:nvSpPr>
          <p:spPr>
            <a:xfrm flipH="false" flipV="false" rot="0">
              <a:off x="0" y="0"/>
              <a:ext cx="4445000" cy="6350000"/>
            </a:xfrm>
            <a:custGeom>
              <a:avLst/>
              <a:gdLst/>
              <a:ahLst/>
              <a:cxnLst/>
              <a:rect r="r" b="b" t="t" l="l"/>
              <a:pathLst>
                <a:path h="6350000" w="4445000">
                  <a:moveTo>
                    <a:pt x="3429000" y="6350000"/>
                  </a:moveTo>
                  <a:lnTo>
                    <a:pt x="1016000" y="6350000"/>
                  </a:lnTo>
                  <a:cubicBezTo>
                    <a:pt x="454660" y="6350000"/>
                    <a:pt x="0" y="5895340"/>
                    <a:pt x="0" y="5334000"/>
                  </a:cubicBezTo>
                  <a:lnTo>
                    <a:pt x="0" y="1016000"/>
                  </a:lnTo>
                  <a:cubicBezTo>
                    <a:pt x="0" y="454660"/>
                    <a:pt x="454660" y="0"/>
                    <a:pt x="1016000" y="0"/>
                  </a:cubicBezTo>
                  <a:lnTo>
                    <a:pt x="3429000" y="0"/>
                  </a:lnTo>
                  <a:cubicBezTo>
                    <a:pt x="3990340" y="0"/>
                    <a:pt x="4445000" y="454660"/>
                    <a:pt x="4445000" y="1016000"/>
                  </a:cubicBezTo>
                  <a:lnTo>
                    <a:pt x="4445000" y="5334000"/>
                  </a:lnTo>
                  <a:cubicBezTo>
                    <a:pt x="4445000" y="5895340"/>
                    <a:pt x="3990340" y="6350000"/>
                    <a:pt x="3429000" y="6350000"/>
                  </a:cubicBezTo>
                  <a:close/>
                </a:path>
              </a:pathLst>
            </a:custGeom>
            <a:blipFill>
              <a:blip r:embed="rId5"/>
              <a:stretch>
                <a:fillRect l="-7857" t="0" r="-7857" b="0"/>
              </a:stretch>
            </a:blipFill>
          </p:spPr>
        </p:sp>
        <p:sp>
          <p:nvSpPr>
            <p:cNvPr name="Freeform 28" id="28"/>
            <p:cNvSpPr/>
            <p:nvPr/>
          </p:nvSpPr>
          <p:spPr>
            <a:xfrm flipH="false" flipV="false" rot="0">
              <a:off x="0" y="0"/>
              <a:ext cx="4445000" cy="6350000"/>
            </a:xfrm>
            <a:custGeom>
              <a:avLst/>
              <a:gdLst/>
              <a:ahLst/>
              <a:cxnLst/>
              <a:rect r="r" b="b" t="t" l="l"/>
              <a:pathLst>
                <a:path h="6350000" w="4445000">
                  <a:moveTo>
                    <a:pt x="3429000" y="19050"/>
                  </a:moveTo>
                  <a:cubicBezTo>
                    <a:pt x="3978910" y="19050"/>
                    <a:pt x="4425950" y="466090"/>
                    <a:pt x="4425950" y="1016000"/>
                  </a:cubicBezTo>
                  <a:lnTo>
                    <a:pt x="4425950" y="5334000"/>
                  </a:lnTo>
                  <a:cubicBezTo>
                    <a:pt x="4425950" y="5883910"/>
                    <a:pt x="3978910" y="6330950"/>
                    <a:pt x="3429000" y="6330950"/>
                  </a:cubicBezTo>
                  <a:lnTo>
                    <a:pt x="1016000" y="6330950"/>
                  </a:lnTo>
                  <a:cubicBezTo>
                    <a:pt x="466090" y="6330950"/>
                    <a:pt x="19050" y="5883910"/>
                    <a:pt x="19050" y="5334000"/>
                  </a:cubicBezTo>
                  <a:lnTo>
                    <a:pt x="19050" y="1016000"/>
                  </a:lnTo>
                  <a:cubicBezTo>
                    <a:pt x="19050" y="466090"/>
                    <a:pt x="466090" y="19050"/>
                    <a:pt x="1016000" y="19050"/>
                  </a:cubicBezTo>
                  <a:lnTo>
                    <a:pt x="3429000" y="19050"/>
                  </a:lnTo>
                  <a:moveTo>
                    <a:pt x="3429000" y="0"/>
                  </a:moveTo>
                  <a:lnTo>
                    <a:pt x="1016000" y="0"/>
                  </a:lnTo>
                  <a:cubicBezTo>
                    <a:pt x="454660" y="0"/>
                    <a:pt x="0" y="454660"/>
                    <a:pt x="0" y="1016000"/>
                  </a:cubicBezTo>
                  <a:lnTo>
                    <a:pt x="0" y="5334000"/>
                  </a:lnTo>
                  <a:cubicBezTo>
                    <a:pt x="0" y="5895340"/>
                    <a:pt x="454660" y="6350000"/>
                    <a:pt x="1016000" y="6350000"/>
                  </a:cubicBezTo>
                  <a:lnTo>
                    <a:pt x="3429000" y="6350000"/>
                  </a:lnTo>
                  <a:cubicBezTo>
                    <a:pt x="3990340" y="6350000"/>
                    <a:pt x="4445000" y="5895340"/>
                    <a:pt x="4445000" y="5334000"/>
                  </a:cubicBezTo>
                  <a:lnTo>
                    <a:pt x="4445000" y="1016000"/>
                  </a:lnTo>
                  <a:cubicBezTo>
                    <a:pt x="4445000" y="454660"/>
                    <a:pt x="3990340" y="0"/>
                    <a:pt x="3429000" y="0"/>
                  </a:cubicBezTo>
                  <a:lnTo>
                    <a:pt x="3429000" y="0"/>
                  </a:lnTo>
                  <a:close/>
                </a:path>
              </a:pathLst>
            </a:custGeom>
            <a:solidFill>
              <a:srgbClr val="222221"/>
            </a:solidFill>
          </p:spPr>
        </p:sp>
      </p:grpSp>
      <p:graphicFrame>
        <p:nvGraphicFramePr>
          <p:cNvPr name="Table 29" id="29"/>
          <p:cNvGraphicFramePr>
            <a:graphicFrameLocks noGrp="true"/>
          </p:cNvGraphicFramePr>
          <p:nvPr/>
        </p:nvGraphicFramePr>
        <p:xfrm>
          <a:off x="3841296" y="1420933"/>
          <a:ext cx="10668772" cy="8614342"/>
        </p:xfrm>
        <a:graphic>
          <a:graphicData uri="http://schemas.openxmlformats.org/drawingml/2006/table">
            <a:tbl>
              <a:tblPr/>
              <a:tblGrid>
                <a:gridCol w="1813695"/>
                <a:gridCol w="3033149"/>
                <a:gridCol w="2073652"/>
                <a:gridCol w="3748277"/>
              </a:tblGrid>
              <a:tr h="945029">
                <a:tc>
                  <a:txBody>
                    <a:bodyPr anchor="t" rtlCol="false"/>
                    <a:lstStyle/>
                    <a:p>
                      <a:pPr algn="ctr">
                        <a:lnSpc>
                          <a:spcPts val="2799"/>
                        </a:lnSpc>
                        <a:defRPr/>
                      </a:pPr>
                      <a:r>
                        <a:rPr lang="en-US" sz="1999" b="true">
                          <a:solidFill>
                            <a:srgbClr val="000000"/>
                          </a:solidFill>
                          <a:latin typeface="Arimo Bold"/>
                          <a:ea typeface="Arimo Bold"/>
                          <a:cs typeface="Arimo Bold"/>
                          <a:sym typeface="Arimo Bold"/>
                        </a:rPr>
                        <a:t>MSSV</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9"/>
                        </a:lnSpc>
                        <a:defRPr/>
                      </a:pPr>
                      <a:r>
                        <a:rPr lang="en-US" sz="1999" b="true">
                          <a:solidFill>
                            <a:srgbClr val="000000"/>
                          </a:solidFill>
                          <a:latin typeface="Arimo Bold"/>
                          <a:ea typeface="Arimo Bold"/>
                          <a:cs typeface="Arimo Bold"/>
                          <a:sym typeface="Arimo Bold"/>
                        </a:rPr>
                        <a:t>Họ và tên </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9"/>
                        </a:lnSpc>
                        <a:defRPr/>
                      </a:pPr>
                      <a:r>
                        <a:rPr lang="en-US" sz="1999" b="true">
                          <a:solidFill>
                            <a:srgbClr val="000000"/>
                          </a:solidFill>
                          <a:latin typeface="Arimo Bold"/>
                          <a:ea typeface="Arimo Bold"/>
                          <a:cs typeface="Arimo Bold"/>
                          <a:sym typeface="Arimo Bold"/>
                        </a:rPr>
                        <a:t>Nhiệm vụ </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9"/>
                        </a:lnSpc>
                        <a:defRPr/>
                      </a:pPr>
                      <a:r>
                        <a:rPr lang="en-US" sz="1999" b="true">
                          <a:solidFill>
                            <a:srgbClr val="000000"/>
                          </a:solidFill>
                          <a:latin typeface="Arimo Bold"/>
                          <a:ea typeface="Arimo Bold"/>
                          <a:cs typeface="Arimo Bold"/>
                          <a:sym typeface="Arimo Bold"/>
                        </a:rPr>
                        <a:t>Đánh giá thành viên </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917328">
                <a:tc>
                  <a:txBody>
                    <a:bodyPr anchor="t" rtlCol="false"/>
                    <a:lstStyle/>
                    <a:p>
                      <a:pPr algn="ctr">
                        <a:lnSpc>
                          <a:spcPts val="2799"/>
                        </a:lnSpc>
                        <a:defRPr/>
                      </a:pPr>
                      <a:r>
                        <a:rPr lang="en-US" sz="1999">
                          <a:solidFill>
                            <a:srgbClr val="000000"/>
                          </a:solidFill>
                          <a:latin typeface="Arimo"/>
                          <a:ea typeface="Arimo"/>
                          <a:cs typeface="Arimo"/>
                          <a:sym typeface="Arimo"/>
                        </a:rPr>
                        <a:t>20233271</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9"/>
                        </a:lnSpc>
                        <a:defRPr/>
                      </a:pPr>
                      <a:r>
                        <a:rPr lang="en-US" sz="1999">
                          <a:solidFill>
                            <a:srgbClr val="000000"/>
                          </a:solidFill>
                          <a:latin typeface="Arimo"/>
                          <a:ea typeface="Arimo"/>
                          <a:cs typeface="Arimo"/>
                          <a:sym typeface="Arimo"/>
                        </a:rPr>
                        <a:t>Cao Xuân Bắc</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9"/>
                        </a:lnSpc>
                        <a:defRPr/>
                      </a:pPr>
                      <a:r>
                        <a:rPr lang="en-US" sz="1999">
                          <a:solidFill>
                            <a:srgbClr val="000000"/>
                          </a:solidFill>
                          <a:latin typeface="Arimo"/>
                          <a:ea typeface="Arimo"/>
                          <a:cs typeface="Arimo"/>
                          <a:sym typeface="Arimo"/>
                        </a:rPr>
                        <a:t>Coder</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9"/>
                        </a:lnSpc>
                        <a:defRPr/>
                      </a:pPr>
                      <a:r>
                        <a:rPr lang="en-US" sz="1999">
                          <a:solidFill>
                            <a:srgbClr val="000000"/>
                          </a:solidFill>
                          <a:latin typeface="Arimo"/>
                          <a:ea typeface="Arimo"/>
                          <a:cs typeface="Arimo"/>
                          <a:sym typeface="Arimo"/>
                        </a:rPr>
                        <a:t>Hoàn thành tốt, có năng suất </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917328">
                <a:tc>
                  <a:txBody>
                    <a:bodyPr anchor="t" rtlCol="false"/>
                    <a:lstStyle/>
                    <a:p>
                      <a:pPr algn="ctr">
                        <a:lnSpc>
                          <a:spcPts val="2799"/>
                        </a:lnSpc>
                        <a:defRPr/>
                      </a:pPr>
                      <a:r>
                        <a:rPr lang="en-US" sz="1999">
                          <a:solidFill>
                            <a:srgbClr val="000000"/>
                          </a:solidFill>
                          <a:latin typeface="Arimo"/>
                          <a:ea typeface="Arimo"/>
                          <a:cs typeface="Arimo"/>
                          <a:sym typeface="Arimo"/>
                        </a:rPr>
                        <a:t>20233403</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9"/>
                        </a:lnSpc>
                        <a:defRPr/>
                      </a:pPr>
                      <a:r>
                        <a:rPr lang="en-US" sz="1999">
                          <a:solidFill>
                            <a:srgbClr val="000000"/>
                          </a:solidFill>
                          <a:latin typeface="Arimo"/>
                          <a:ea typeface="Arimo"/>
                          <a:cs typeface="Arimo"/>
                          <a:sym typeface="Arimo"/>
                        </a:rPr>
                        <a:t>Trần Đức Hiếu</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9"/>
                        </a:lnSpc>
                        <a:defRPr/>
                      </a:pPr>
                      <a:r>
                        <a:rPr lang="en-US" sz="1999">
                          <a:solidFill>
                            <a:srgbClr val="000000"/>
                          </a:solidFill>
                          <a:latin typeface="Arimo"/>
                          <a:ea typeface="Arimo"/>
                          <a:cs typeface="Arimo"/>
                          <a:sym typeface="Arimo"/>
                        </a:rPr>
                        <a:t>Nhóm trưởng</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9"/>
                        </a:lnSpc>
                        <a:defRPr/>
                      </a:pPr>
                      <a:r>
                        <a:rPr lang="en-US" sz="1999">
                          <a:solidFill>
                            <a:srgbClr val="000000"/>
                          </a:solidFill>
                          <a:latin typeface="Arimo"/>
                          <a:ea typeface="Arimo"/>
                          <a:cs typeface="Arimo"/>
                          <a:sym typeface="Arimo"/>
                        </a:rPr>
                        <a:t>Phân công công việc rõ ràng</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917328">
                <a:tc>
                  <a:txBody>
                    <a:bodyPr anchor="t" rtlCol="false"/>
                    <a:lstStyle/>
                    <a:p>
                      <a:pPr algn="ctr">
                        <a:lnSpc>
                          <a:spcPts val="2799"/>
                        </a:lnSpc>
                        <a:defRPr/>
                      </a:pPr>
                      <a:r>
                        <a:rPr lang="en-US" sz="1999">
                          <a:solidFill>
                            <a:srgbClr val="000000"/>
                          </a:solidFill>
                          <a:latin typeface="Arimo"/>
                          <a:ea typeface="Arimo"/>
                          <a:cs typeface="Arimo"/>
                          <a:sym typeface="Arimo"/>
                        </a:rPr>
                        <a:t>20233579</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9"/>
                        </a:lnSpc>
                        <a:defRPr/>
                      </a:pPr>
                      <a:r>
                        <a:rPr lang="en-US" sz="1999">
                          <a:solidFill>
                            <a:srgbClr val="000000"/>
                          </a:solidFill>
                          <a:latin typeface="Arimo"/>
                          <a:ea typeface="Arimo"/>
                          <a:cs typeface="Arimo"/>
                          <a:sym typeface="Arimo"/>
                        </a:rPr>
                        <a:t>Lâm Thế Anh Phúc</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9"/>
                        </a:lnSpc>
                        <a:defRPr/>
                      </a:pPr>
                      <a:r>
                        <a:rPr lang="en-US" sz="1999">
                          <a:solidFill>
                            <a:srgbClr val="000000"/>
                          </a:solidFill>
                          <a:latin typeface="Arimo"/>
                          <a:ea typeface="Arimo"/>
                          <a:cs typeface="Arimo"/>
                          <a:sym typeface="Arimo"/>
                        </a:rPr>
                        <a:t>Coder</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9"/>
                        </a:lnSpc>
                        <a:defRPr/>
                      </a:pPr>
                      <a:r>
                        <a:rPr lang="en-US" sz="1999">
                          <a:solidFill>
                            <a:srgbClr val="000000"/>
                          </a:solidFill>
                          <a:latin typeface="Arimo"/>
                          <a:ea typeface="Arimo"/>
                          <a:cs typeface="Arimo"/>
                          <a:sym typeface="Arimo"/>
                        </a:rPr>
                        <a:t>Hoàn thành tốt nhiệm vụ</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917328">
                <a:tc>
                  <a:txBody>
                    <a:bodyPr anchor="t" rtlCol="false"/>
                    <a:lstStyle/>
                    <a:p>
                      <a:pPr algn="ctr">
                        <a:lnSpc>
                          <a:spcPts val="2799"/>
                        </a:lnSpc>
                        <a:defRPr/>
                      </a:pPr>
                      <a:r>
                        <a:rPr lang="en-US" sz="1999">
                          <a:solidFill>
                            <a:srgbClr val="000000"/>
                          </a:solidFill>
                          <a:latin typeface="Arimo"/>
                          <a:ea typeface="Arimo"/>
                          <a:cs typeface="Arimo"/>
                          <a:sym typeface="Arimo"/>
                        </a:rPr>
                        <a:t>20233623</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9"/>
                        </a:lnSpc>
                        <a:defRPr/>
                      </a:pPr>
                      <a:r>
                        <a:rPr lang="en-US" sz="1999">
                          <a:solidFill>
                            <a:srgbClr val="000000"/>
                          </a:solidFill>
                          <a:latin typeface="Arimo"/>
                          <a:ea typeface="Arimo"/>
                          <a:cs typeface="Arimo"/>
                          <a:sym typeface="Arimo"/>
                        </a:rPr>
                        <a:t>Nguyễn Thanh Sơn</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9"/>
                        </a:lnSpc>
                        <a:defRPr/>
                      </a:pPr>
                      <a:r>
                        <a:rPr lang="en-US" sz="1999">
                          <a:solidFill>
                            <a:srgbClr val="000000"/>
                          </a:solidFill>
                          <a:latin typeface="Arimo"/>
                          <a:ea typeface="Arimo"/>
                          <a:cs typeface="Arimo"/>
                          <a:sym typeface="Arimo"/>
                        </a:rPr>
                        <a:t>Thiết kế Slide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9"/>
                        </a:lnSpc>
                        <a:defRPr/>
                      </a:pPr>
                      <a:r>
                        <a:rPr lang="en-US" sz="1999">
                          <a:solidFill>
                            <a:srgbClr val="000000"/>
                          </a:solidFill>
                          <a:latin typeface="Arimo"/>
                          <a:ea typeface="Arimo"/>
                          <a:cs typeface="Arimo"/>
                          <a:sym typeface="Arimo"/>
                        </a:rPr>
                        <a:t>Có trách nhiệm với công việc</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sp>
        <p:nvSpPr>
          <p:cNvPr name="TextBox 30" id="30"/>
          <p:cNvSpPr txBox="true"/>
          <p:nvPr/>
        </p:nvSpPr>
        <p:spPr>
          <a:xfrm rot="0">
            <a:off x="5337732" y="498513"/>
            <a:ext cx="7612535" cy="530187"/>
          </a:xfrm>
          <a:prstGeom prst="rect">
            <a:avLst/>
          </a:prstGeom>
        </p:spPr>
        <p:txBody>
          <a:bodyPr anchor="t" rtlCol="false" tIns="0" lIns="0" bIns="0" rIns="0">
            <a:spAutoFit/>
          </a:bodyPr>
          <a:lstStyle/>
          <a:p>
            <a:pPr algn="ctr">
              <a:lnSpc>
                <a:spcPts val="3999"/>
              </a:lnSpc>
              <a:spcBef>
                <a:spcPct val="0"/>
              </a:spcBef>
            </a:pPr>
            <a:r>
              <a:rPr lang="en-US" b="true" sz="3999" spc="-79">
                <a:solidFill>
                  <a:srgbClr val="000000"/>
                </a:solidFill>
                <a:latin typeface="Canva Sans Bold"/>
                <a:ea typeface="Canva Sans Bold"/>
                <a:cs typeface="Canva Sans Bold"/>
                <a:sym typeface="Canva Sans Bold"/>
              </a:rPr>
              <a:t>GIỚI THIỆU THÀNH VIÊN NHÓM</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29C978"/>
        </a:solidFill>
      </p:bgPr>
    </p:bg>
    <p:spTree>
      <p:nvGrpSpPr>
        <p:cNvPr id="1" name=""/>
        <p:cNvGrpSpPr/>
        <p:nvPr/>
      </p:nvGrpSpPr>
      <p:grpSpPr>
        <a:xfrm>
          <a:off x="0" y="0"/>
          <a:ext cx="0" cy="0"/>
          <a:chOff x="0" y="0"/>
          <a:chExt cx="0" cy="0"/>
        </a:xfrm>
      </p:grpSpPr>
      <p:grpSp>
        <p:nvGrpSpPr>
          <p:cNvPr name="Group 2" id="2"/>
          <p:cNvGrpSpPr/>
          <p:nvPr/>
        </p:nvGrpSpPr>
        <p:grpSpPr>
          <a:xfrm rot="0">
            <a:off x="0" y="5143500"/>
            <a:ext cx="18288000" cy="4343400"/>
            <a:chOff x="0" y="0"/>
            <a:chExt cx="4816593" cy="1143941"/>
          </a:xfrm>
        </p:grpSpPr>
        <p:sp>
          <p:nvSpPr>
            <p:cNvPr name="Freeform 3" id="3"/>
            <p:cNvSpPr/>
            <p:nvPr/>
          </p:nvSpPr>
          <p:spPr>
            <a:xfrm flipH="false" flipV="false" rot="0">
              <a:off x="0" y="0"/>
              <a:ext cx="4816592" cy="1143941"/>
            </a:xfrm>
            <a:custGeom>
              <a:avLst/>
              <a:gdLst/>
              <a:ahLst/>
              <a:cxnLst/>
              <a:rect r="r" b="b" t="t" l="l"/>
              <a:pathLst>
                <a:path h="1143941" w="4816592">
                  <a:moveTo>
                    <a:pt x="0" y="0"/>
                  </a:moveTo>
                  <a:lnTo>
                    <a:pt x="4816592" y="0"/>
                  </a:lnTo>
                  <a:lnTo>
                    <a:pt x="4816592" y="1143941"/>
                  </a:lnTo>
                  <a:lnTo>
                    <a:pt x="0" y="1143941"/>
                  </a:lnTo>
                  <a:close/>
                </a:path>
              </a:pathLst>
            </a:custGeom>
            <a:solidFill>
              <a:srgbClr val="FFF8F0"/>
            </a:solidFill>
            <a:ln w="19050" cap="sq">
              <a:solidFill>
                <a:srgbClr val="222221"/>
              </a:solidFill>
              <a:prstDash val="solid"/>
              <a:miter/>
            </a:ln>
          </p:spPr>
        </p:sp>
        <p:sp>
          <p:nvSpPr>
            <p:cNvPr name="TextBox 4" id="4"/>
            <p:cNvSpPr txBox="true"/>
            <p:nvPr/>
          </p:nvSpPr>
          <p:spPr>
            <a:xfrm>
              <a:off x="0" y="0"/>
              <a:ext cx="4816593" cy="1143941"/>
            </a:xfrm>
            <a:prstGeom prst="rect">
              <a:avLst/>
            </a:prstGeom>
          </p:spPr>
          <p:txBody>
            <a:bodyPr anchor="ctr" rtlCol="false" tIns="50800" lIns="50800" bIns="50800" rIns="50800"/>
            <a:lstStyle/>
            <a:p>
              <a:pPr algn="ctr">
                <a:lnSpc>
                  <a:spcPts val="1400"/>
                </a:lnSpc>
              </a:pPr>
            </a:p>
          </p:txBody>
        </p:sp>
      </p:grpSp>
      <p:sp>
        <p:nvSpPr>
          <p:cNvPr name="AutoShape 5" id="5"/>
          <p:cNvSpPr/>
          <p:nvPr/>
        </p:nvSpPr>
        <p:spPr>
          <a:xfrm flipV="true">
            <a:off x="9144000" y="5143500"/>
            <a:ext cx="0" cy="4343400"/>
          </a:xfrm>
          <a:prstGeom prst="line">
            <a:avLst/>
          </a:prstGeom>
          <a:ln cap="flat" w="19050">
            <a:solidFill>
              <a:srgbClr val="222221"/>
            </a:solidFill>
            <a:prstDash val="solid"/>
            <a:headEnd type="none" len="sm" w="sm"/>
            <a:tailEnd type="none" len="sm" w="sm"/>
          </a:ln>
        </p:spPr>
      </p:sp>
      <p:grpSp>
        <p:nvGrpSpPr>
          <p:cNvPr name="Group 6" id="6"/>
          <p:cNvGrpSpPr/>
          <p:nvPr/>
        </p:nvGrpSpPr>
        <p:grpSpPr>
          <a:xfrm rot="0">
            <a:off x="-451931" y="9486900"/>
            <a:ext cx="19210912" cy="800100"/>
            <a:chOff x="0" y="0"/>
            <a:chExt cx="5059664" cy="210726"/>
          </a:xfrm>
        </p:grpSpPr>
        <p:sp>
          <p:nvSpPr>
            <p:cNvPr name="Freeform 7" id="7"/>
            <p:cNvSpPr/>
            <p:nvPr/>
          </p:nvSpPr>
          <p:spPr>
            <a:xfrm flipH="false" flipV="false" rot="0">
              <a:off x="0" y="0"/>
              <a:ext cx="5059664" cy="210726"/>
            </a:xfrm>
            <a:custGeom>
              <a:avLst/>
              <a:gdLst/>
              <a:ahLst/>
              <a:cxnLst/>
              <a:rect r="r" b="b" t="t" l="l"/>
              <a:pathLst>
                <a:path h="210726" w="5059664">
                  <a:moveTo>
                    <a:pt x="0" y="0"/>
                  </a:moveTo>
                  <a:lnTo>
                    <a:pt x="5059664" y="0"/>
                  </a:lnTo>
                  <a:lnTo>
                    <a:pt x="5059664" y="210726"/>
                  </a:lnTo>
                  <a:lnTo>
                    <a:pt x="0" y="210726"/>
                  </a:lnTo>
                  <a:close/>
                </a:path>
              </a:pathLst>
            </a:custGeom>
            <a:solidFill>
              <a:srgbClr val="222221"/>
            </a:solidFill>
            <a:ln cap="sq">
              <a:noFill/>
              <a:prstDash val="solid"/>
              <a:miter/>
            </a:ln>
          </p:spPr>
        </p:sp>
        <p:sp>
          <p:nvSpPr>
            <p:cNvPr name="TextBox 8" id="8"/>
            <p:cNvSpPr txBox="true"/>
            <p:nvPr/>
          </p:nvSpPr>
          <p:spPr>
            <a:xfrm>
              <a:off x="0" y="9525"/>
              <a:ext cx="5059664" cy="201201"/>
            </a:xfrm>
            <a:prstGeom prst="rect">
              <a:avLst/>
            </a:prstGeom>
          </p:spPr>
          <p:txBody>
            <a:bodyPr anchor="ctr" rtlCol="false" tIns="254000" lIns="254000" bIns="254000" rIns="254000"/>
            <a:lstStyle/>
            <a:p>
              <a:pPr algn="ctr">
                <a:lnSpc>
                  <a:spcPts val="1500"/>
                </a:lnSpc>
              </a:pPr>
            </a:p>
          </p:txBody>
        </p:sp>
      </p:grpSp>
      <p:sp>
        <p:nvSpPr>
          <p:cNvPr name="TextBox 9" id="9"/>
          <p:cNvSpPr txBox="true"/>
          <p:nvPr/>
        </p:nvSpPr>
        <p:spPr>
          <a:xfrm rot="0">
            <a:off x="1028700" y="1095375"/>
            <a:ext cx="7645118" cy="2124075"/>
          </a:xfrm>
          <a:prstGeom prst="rect">
            <a:avLst/>
          </a:prstGeom>
        </p:spPr>
        <p:txBody>
          <a:bodyPr anchor="t" rtlCol="false" tIns="0" lIns="0" bIns="0" rIns="0">
            <a:spAutoFit/>
          </a:bodyPr>
          <a:lstStyle/>
          <a:p>
            <a:pPr algn="l">
              <a:lnSpc>
                <a:spcPts val="8250"/>
              </a:lnSpc>
            </a:pPr>
            <a:r>
              <a:rPr lang="en-US" b="true" sz="7500">
                <a:solidFill>
                  <a:srgbClr val="222221"/>
                </a:solidFill>
                <a:latin typeface="Canva Sans Bold"/>
                <a:ea typeface="Canva Sans Bold"/>
                <a:cs typeface="Canva Sans Bold"/>
                <a:sym typeface="Canva Sans Bold"/>
              </a:rPr>
              <a:t>GIỚI THIỆU    BÀI TOÁN</a:t>
            </a:r>
          </a:p>
        </p:txBody>
      </p:sp>
      <p:sp>
        <p:nvSpPr>
          <p:cNvPr name="Freeform 10" id="10"/>
          <p:cNvSpPr/>
          <p:nvPr/>
        </p:nvSpPr>
        <p:spPr>
          <a:xfrm flipH="false" flipV="false" rot="0">
            <a:off x="7274106" y="2341181"/>
            <a:ext cx="669455" cy="670674"/>
          </a:xfrm>
          <a:custGeom>
            <a:avLst/>
            <a:gdLst/>
            <a:ahLst/>
            <a:cxnLst/>
            <a:rect r="r" b="b" t="t" l="l"/>
            <a:pathLst>
              <a:path h="670674" w="669455">
                <a:moveTo>
                  <a:pt x="0" y="0"/>
                </a:moveTo>
                <a:lnTo>
                  <a:pt x="669455" y="0"/>
                </a:lnTo>
                <a:lnTo>
                  <a:pt x="669455" y="670675"/>
                </a:lnTo>
                <a:lnTo>
                  <a:pt x="0" y="67067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1" id="11"/>
          <p:cNvSpPr/>
          <p:nvPr/>
        </p:nvSpPr>
        <p:spPr>
          <a:xfrm flipH="false" flipV="false" rot="0">
            <a:off x="10692159" y="-1060"/>
            <a:ext cx="6066732" cy="5144560"/>
          </a:xfrm>
          <a:custGeom>
            <a:avLst/>
            <a:gdLst/>
            <a:ahLst/>
            <a:cxnLst/>
            <a:rect r="r" b="b" t="t" l="l"/>
            <a:pathLst>
              <a:path h="5144560" w="6066732">
                <a:moveTo>
                  <a:pt x="0" y="0"/>
                </a:moveTo>
                <a:lnTo>
                  <a:pt x="6066732" y="0"/>
                </a:lnTo>
                <a:lnTo>
                  <a:pt x="6066732" y="5144560"/>
                </a:lnTo>
                <a:lnTo>
                  <a:pt x="0" y="5144560"/>
                </a:lnTo>
                <a:lnTo>
                  <a:pt x="0" y="0"/>
                </a:lnTo>
                <a:close/>
              </a:path>
            </a:pathLst>
          </a:custGeom>
          <a:blipFill>
            <a:blip r:embed="rId4"/>
            <a:stretch>
              <a:fillRect l="0" t="-411" r="0" b="-411"/>
            </a:stretch>
          </a:blipFill>
        </p:spPr>
      </p:sp>
      <p:sp>
        <p:nvSpPr>
          <p:cNvPr name="TextBox 12" id="12"/>
          <p:cNvSpPr txBox="true"/>
          <p:nvPr/>
        </p:nvSpPr>
        <p:spPr>
          <a:xfrm rot="0">
            <a:off x="9525" y="5086350"/>
            <a:ext cx="9144000" cy="587376"/>
          </a:xfrm>
          <a:prstGeom prst="rect">
            <a:avLst/>
          </a:prstGeom>
        </p:spPr>
        <p:txBody>
          <a:bodyPr anchor="t" rtlCol="false" tIns="0" lIns="0" bIns="0" rIns="0">
            <a:spAutoFit/>
          </a:bodyPr>
          <a:lstStyle/>
          <a:p>
            <a:pPr algn="ctr">
              <a:lnSpc>
                <a:spcPts val="4899"/>
              </a:lnSpc>
            </a:pPr>
            <a:r>
              <a:rPr lang="en-US" sz="3499">
                <a:solidFill>
                  <a:srgbClr val="222221"/>
                </a:solidFill>
                <a:latin typeface="Canva Sans"/>
                <a:ea typeface="Canva Sans"/>
                <a:cs typeface="Canva Sans"/>
                <a:sym typeface="Canva Sans"/>
              </a:rPr>
              <a:t>INPUT</a:t>
            </a:r>
          </a:p>
        </p:txBody>
      </p:sp>
      <p:sp>
        <p:nvSpPr>
          <p:cNvPr name="TextBox 13" id="13"/>
          <p:cNvSpPr txBox="true"/>
          <p:nvPr/>
        </p:nvSpPr>
        <p:spPr>
          <a:xfrm rot="0">
            <a:off x="9144000" y="5086350"/>
            <a:ext cx="9134475" cy="587376"/>
          </a:xfrm>
          <a:prstGeom prst="rect">
            <a:avLst/>
          </a:prstGeom>
        </p:spPr>
        <p:txBody>
          <a:bodyPr anchor="t" rtlCol="false" tIns="0" lIns="0" bIns="0" rIns="0">
            <a:spAutoFit/>
          </a:bodyPr>
          <a:lstStyle/>
          <a:p>
            <a:pPr algn="ctr">
              <a:lnSpc>
                <a:spcPts val="4899"/>
              </a:lnSpc>
            </a:pPr>
            <a:r>
              <a:rPr lang="en-US" sz="3499">
                <a:solidFill>
                  <a:srgbClr val="222221"/>
                </a:solidFill>
                <a:latin typeface="Canva Sans"/>
                <a:ea typeface="Canva Sans"/>
                <a:cs typeface="Canva Sans"/>
                <a:sym typeface="Canva Sans"/>
              </a:rPr>
              <a:t>OUTPUT</a:t>
            </a:r>
          </a:p>
        </p:txBody>
      </p:sp>
      <p:sp>
        <p:nvSpPr>
          <p:cNvPr name="AutoShape 14" id="14"/>
          <p:cNvSpPr/>
          <p:nvPr/>
        </p:nvSpPr>
        <p:spPr>
          <a:xfrm flipH="true">
            <a:off x="0" y="5683251"/>
            <a:ext cx="18278475" cy="0"/>
          </a:xfrm>
          <a:prstGeom prst="line">
            <a:avLst/>
          </a:prstGeom>
          <a:ln cap="flat" w="19050">
            <a:solidFill>
              <a:srgbClr val="222221"/>
            </a:solidFill>
            <a:prstDash val="solid"/>
            <a:headEnd type="none" len="sm" w="sm"/>
            <a:tailEnd type="none" len="sm" w="sm"/>
          </a:ln>
        </p:spPr>
      </p:sp>
      <p:sp>
        <p:nvSpPr>
          <p:cNvPr name="TextBox 15" id="15"/>
          <p:cNvSpPr txBox="true"/>
          <p:nvPr/>
        </p:nvSpPr>
        <p:spPr>
          <a:xfrm rot="0">
            <a:off x="1869894" y="7082216"/>
            <a:ext cx="5404212" cy="380981"/>
          </a:xfrm>
          <a:prstGeom prst="rect">
            <a:avLst/>
          </a:prstGeom>
        </p:spPr>
        <p:txBody>
          <a:bodyPr anchor="t" rtlCol="false" tIns="0" lIns="0" bIns="0" rIns="0">
            <a:spAutoFit/>
          </a:bodyPr>
          <a:lstStyle/>
          <a:p>
            <a:pPr algn="ctr">
              <a:lnSpc>
                <a:spcPts val="2999"/>
              </a:lnSpc>
              <a:spcBef>
                <a:spcPct val="0"/>
              </a:spcBef>
            </a:pPr>
            <a:r>
              <a:rPr lang="en-US" sz="2999" spc="-59">
                <a:solidFill>
                  <a:srgbClr val="000000"/>
                </a:solidFill>
                <a:latin typeface="Canva Sans"/>
                <a:ea typeface="Canva Sans"/>
                <a:cs typeface="Canva Sans"/>
                <a:sym typeface="Canva Sans"/>
              </a:rPr>
              <a:t>Nhập điểm đầu, điểm cuối</a:t>
            </a:r>
          </a:p>
        </p:txBody>
      </p:sp>
      <p:sp>
        <p:nvSpPr>
          <p:cNvPr name="TextBox 16" id="16"/>
          <p:cNvSpPr txBox="true"/>
          <p:nvPr/>
        </p:nvSpPr>
        <p:spPr>
          <a:xfrm rot="0">
            <a:off x="10878268" y="6634560"/>
            <a:ext cx="6070041" cy="380981"/>
          </a:xfrm>
          <a:prstGeom prst="rect">
            <a:avLst/>
          </a:prstGeom>
        </p:spPr>
        <p:txBody>
          <a:bodyPr anchor="t" rtlCol="false" tIns="0" lIns="0" bIns="0" rIns="0">
            <a:spAutoFit/>
          </a:bodyPr>
          <a:lstStyle/>
          <a:p>
            <a:pPr algn="ctr">
              <a:lnSpc>
                <a:spcPts val="2999"/>
              </a:lnSpc>
              <a:spcBef>
                <a:spcPct val="0"/>
              </a:spcBef>
            </a:pPr>
            <a:r>
              <a:rPr lang="en-US" sz="2999" spc="-59">
                <a:solidFill>
                  <a:srgbClr val="000000"/>
                </a:solidFill>
                <a:latin typeface="Canva Sans"/>
                <a:ea typeface="Canva Sans"/>
                <a:cs typeface="Canva Sans"/>
                <a:sym typeface="Canva Sans"/>
              </a:rPr>
              <a:t>Xác định đường đi ngắn nhất</a:t>
            </a:r>
          </a:p>
        </p:txBody>
      </p:sp>
      <p:sp>
        <p:nvSpPr>
          <p:cNvPr name="TextBox 17" id="17"/>
          <p:cNvSpPr txBox="true"/>
          <p:nvPr/>
        </p:nvSpPr>
        <p:spPr>
          <a:xfrm rot="0">
            <a:off x="9153525" y="7748946"/>
            <a:ext cx="9144000" cy="400050"/>
          </a:xfrm>
          <a:prstGeom prst="rect">
            <a:avLst/>
          </a:prstGeom>
        </p:spPr>
        <p:txBody>
          <a:bodyPr anchor="t" rtlCol="false" tIns="0" lIns="0" bIns="0" rIns="0">
            <a:spAutoFit/>
          </a:bodyPr>
          <a:lstStyle/>
          <a:p>
            <a:pPr algn="ctr">
              <a:lnSpc>
                <a:spcPts val="3000"/>
              </a:lnSpc>
              <a:spcBef>
                <a:spcPct val="0"/>
              </a:spcBef>
            </a:pPr>
            <a:r>
              <a:rPr lang="en-US" sz="3000" spc="-60">
                <a:solidFill>
                  <a:srgbClr val="000000"/>
                </a:solidFill>
                <a:latin typeface="Canva Sans"/>
                <a:ea typeface="Canva Sans"/>
                <a:cs typeface="Canva Sans"/>
                <a:sym typeface="Canva Sans"/>
              </a:rPr>
              <a:t>Tính khoảng cách</a:t>
            </a:r>
          </a:p>
        </p:txBody>
      </p:sp>
      <p:sp>
        <p:nvSpPr>
          <p:cNvPr name="TextBox 18" id="18"/>
          <p:cNvSpPr txBox="true"/>
          <p:nvPr/>
        </p:nvSpPr>
        <p:spPr>
          <a:xfrm rot="0">
            <a:off x="1869894" y="7758471"/>
            <a:ext cx="5404212" cy="381000"/>
          </a:xfrm>
          <a:prstGeom prst="rect">
            <a:avLst/>
          </a:prstGeom>
        </p:spPr>
        <p:txBody>
          <a:bodyPr anchor="t" rtlCol="false" tIns="0" lIns="0" bIns="0" rIns="0">
            <a:spAutoFit/>
          </a:bodyPr>
          <a:lstStyle/>
          <a:p>
            <a:pPr algn="ctr">
              <a:lnSpc>
                <a:spcPts val="2999"/>
              </a:lnSpc>
              <a:spcBef>
                <a:spcPct val="0"/>
              </a:spcBef>
            </a:pPr>
            <a:r>
              <a:rPr lang="en-US" sz="2999" spc="-59">
                <a:solidFill>
                  <a:srgbClr val="000000"/>
                </a:solidFill>
                <a:latin typeface="Canva Sans"/>
                <a:ea typeface="Canva Sans"/>
                <a:cs typeface="Canva Sans"/>
                <a:sym typeface="Canva Sans"/>
              </a:rPr>
              <a:t>Nhập tọa độ người dùng</a:t>
            </a:r>
          </a:p>
        </p:txBody>
      </p:sp>
      <p:sp>
        <p:nvSpPr>
          <p:cNvPr name="TextBox 19" id="19"/>
          <p:cNvSpPr txBox="true"/>
          <p:nvPr/>
        </p:nvSpPr>
        <p:spPr>
          <a:xfrm rot="0">
            <a:off x="10878268" y="7196516"/>
            <a:ext cx="6070041" cy="381000"/>
          </a:xfrm>
          <a:prstGeom prst="rect">
            <a:avLst/>
          </a:prstGeom>
        </p:spPr>
        <p:txBody>
          <a:bodyPr anchor="t" rtlCol="false" tIns="0" lIns="0" bIns="0" rIns="0">
            <a:spAutoFit/>
          </a:bodyPr>
          <a:lstStyle/>
          <a:p>
            <a:pPr algn="ctr">
              <a:lnSpc>
                <a:spcPts val="2999"/>
              </a:lnSpc>
              <a:spcBef>
                <a:spcPct val="0"/>
              </a:spcBef>
            </a:pPr>
            <a:r>
              <a:rPr lang="en-US" sz="2999" spc="-59">
                <a:solidFill>
                  <a:srgbClr val="000000"/>
                </a:solidFill>
                <a:latin typeface="Canva Sans"/>
                <a:ea typeface="Canva Sans"/>
                <a:cs typeface="Canva Sans"/>
                <a:sym typeface="Canva Sans"/>
              </a:rPr>
              <a:t>Xác định nhà để xe gần nhất</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29C978"/>
        </a:solidFill>
      </p:bgPr>
    </p:bg>
    <p:spTree>
      <p:nvGrpSpPr>
        <p:cNvPr id="1" name=""/>
        <p:cNvGrpSpPr/>
        <p:nvPr/>
      </p:nvGrpSpPr>
      <p:grpSpPr>
        <a:xfrm>
          <a:off x="0" y="0"/>
          <a:ext cx="0" cy="0"/>
          <a:chOff x="0" y="0"/>
          <a:chExt cx="0" cy="0"/>
        </a:xfrm>
      </p:grpSpPr>
      <p:grpSp>
        <p:nvGrpSpPr>
          <p:cNvPr name="Group 2" id="2"/>
          <p:cNvGrpSpPr/>
          <p:nvPr/>
        </p:nvGrpSpPr>
        <p:grpSpPr>
          <a:xfrm rot="0">
            <a:off x="0" y="4921969"/>
            <a:ext cx="18288000" cy="4564931"/>
            <a:chOff x="0" y="0"/>
            <a:chExt cx="4816593" cy="1202286"/>
          </a:xfrm>
        </p:grpSpPr>
        <p:sp>
          <p:nvSpPr>
            <p:cNvPr name="Freeform 3" id="3"/>
            <p:cNvSpPr/>
            <p:nvPr/>
          </p:nvSpPr>
          <p:spPr>
            <a:xfrm flipH="false" flipV="false" rot="0">
              <a:off x="0" y="0"/>
              <a:ext cx="4816592" cy="1202286"/>
            </a:xfrm>
            <a:custGeom>
              <a:avLst/>
              <a:gdLst/>
              <a:ahLst/>
              <a:cxnLst/>
              <a:rect r="r" b="b" t="t" l="l"/>
              <a:pathLst>
                <a:path h="1202286" w="4816592">
                  <a:moveTo>
                    <a:pt x="0" y="0"/>
                  </a:moveTo>
                  <a:lnTo>
                    <a:pt x="4816592" y="0"/>
                  </a:lnTo>
                  <a:lnTo>
                    <a:pt x="4816592" y="1202286"/>
                  </a:lnTo>
                  <a:lnTo>
                    <a:pt x="0" y="1202286"/>
                  </a:lnTo>
                  <a:close/>
                </a:path>
              </a:pathLst>
            </a:custGeom>
            <a:solidFill>
              <a:srgbClr val="FFF8F0"/>
            </a:solidFill>
            <a:ln w="19050" cap="sq">
              <a:solidFill>
                <a:srgbClr val="222221"/>
              </a:solidFill>
              <a:prstDash val="solid"/>
              <a:miter/>
            </a:ln>
          </p:spPr>
        </p:sp>
        <p:sp>
          <p:nvSpPr>
            <p:cNvPr name="TextBox 4" id="4"/>
            <p:cNvSpPr txBox="true"/>
            <p:nvPr/>
          </p:nvSpPr>
          <p:spPr>
            <a:xfrm>
              <a:off x="0" y="-19050"/>
              <a:ext cx="4816593" cy="1221336"/>
            </a:xfrm>
            <a:prstGeom prst="rect">
              <a:avLst/>
            </a:prstGeom>
          </p:spPr>
          <p:txBody>
            <a:bodyPr anchor="ctr" rtlCol="false" tIns="50800" lIns="50800" bIns="50800" rIns="50800"/>
            <a:lstStyle/>
            <a:p>
              <a:pPr algn="ctr">
                <a:lnSpc>
                  <a:spcPts val="1400"/>
                </a:lnSpc>
              </a:pPr>
            </a:p>
          </p:txBody>
        </p:sp>
      </p:grpSp>
      <p:sp>
        <p:nvSpPr>
          <p:cNvPr name="AutoShape 5" id="5"/>
          <p:cNvSpPr/>
          <p:nvPr/>
        </p:nvSpPr>
        <p:spPr>
          <a:xfrm flipV="true">
            <a:off x="9144000" y="4921969"/>
            <a:ext cx="0" cy="4564931"/>
          </a:xfrm>
          <a:prstGeom prst="line">
            <a:avLst/>
          </a:prstGeom>
          <a:ln cap="flat" w="19050">
            <a:solidFill>
              <a:srgbClr val="222221"/>
            </a:solidFill>
            <a:prstDash val="solid"/>
            <a:headEnd type="none" len="sm" w="sm"/>
            <a:tailEnd type="none" len="sm" w="sm"/>
          </a:ln>
        </p:spPr>
      </p:sp>
      <p:grpSp>
        <p:nvGrpSpPr>
          <p:cNvPr name="Group 6" id="6"/>
          <p:cNvGrpSpPr/>
          <p:nvPr/>
        </p:nvGrpSpPr>
        <p:grpSpPr>
          <a:xfrm rot="0">
            <a:off x="-451931" y="9486900"/>
            <a:ext cx="19210912" cy="800100"/>
            <a:chOff x="0" y="0"/>
            <a:chExt cx="5059664" cy="210726"/>
          </a:xfrm>
        </p:grpSpPr>
        <p:sp>
          <p:nvSpPr>
            <p:cNvPr name="Freeform 7" id="7"/>
            <p:cNvSpPr/>
            <p:nvPr/>
          </p:nvSpPr>
          <p:spPr>
            <a:xfrm flipH="false" flipV="false" rot="0">
              <a:off x="0" y="0"/>
              <a:ext cx="5059664" cy="210726"/>
            </a:xfrm>
            <a:custGeom>
              <a:avLst/>
              <a:gdLst/>
              <a:ahLst/>
              <a:cxnLst/>
              <a:rect r="r" b="b" t="t" l="l"/>
              <a:pathLst>
                <a:path h="210726" w="5059664">
                  <a:moveTo>
                    <a:pt x="0" y="0"/>
                  </a:moveTo>
                  <a:lnTo>
                    <a:pt x="5059664" y="0"/>
                  </a:lnTo>
                  <a:lnTo>
                    <a:pt x="5059664" y="210726"/>
                  </a:lnTo>
                  <a:lnTo>
                    <a:pt x="0" y="210726"/>
                  </a:lnTo>
                  <a:close/>
                </a:path>
              </a:pathLst>
            </a:custGeom>
            <a:solidFill>
              <a:srgbClr val="222221"/>
            </a:solidFill>
            <a:ln cap="sq">
              <a:noFill/>
              <a:prstDash val="solid"/>
              <a:miter/>
            </a:ln>
          </p:spPr>
        </p:sp>
        <p:sp>
          <p:nvSpPr>
            <p:cNvPr name="TextBox 8" id="8"/>
            <p:cNvSpPr txBox="true"/>
            <p:nvPr/>
          </p:nvSpPr>
          <p:spPr>
            <a:xfrm>
              <a:off x="0" y="-19050"/>
              <a:ext cx="5059664" cy="229776"/>
            </a:xfrm>
            <a:prstGeom prst="rect">
              <a:avLst/>
            </a:prstGeom>
          </p:spPr>
          <p:txBody>
            <a:bodyPr anchor="ctr" rtlCol="false" tIns="254000" lIns="254000" bIns="254000" rIns="254000"/>
            <a:lstStyle/>
            <a:p>
              <a:pPr algn="ctr">
                <a:lnSpc>
                  <a:spcPts val="1500"/>
                </a:lnSpc>
              </a:pPr>
            </a:p>
          </p:txBody>
        </p:sp>
      </p:grpSp>
      <p:sp>
        <p:nvSpPr>
          <p:cNvPr name="TextBox 9" id="9"/>
          <p:cNvSpPr txBox="true"/>
          <p:nvPr/>
        </p:nvSpPr>
        <p:spPr>
          <a:xfrm rot="0">
            <a:off x="971550" y="936984"/>
            <a:ext cx="7994678" cy="2124075"/>
          </a:xfrm>
          <a:prstGeom prst="rect">
            <a:avLst/>
          </a:prstGeom>
        </p:spPr>
        <p:txBody>
          <a:bodyPr anchor="t" rtlCol="false" tIns="0" lIns="0" bIns="0" rIns="0">
            <a:spAutoFit/>
          </a:bodyPr>
          <a:lstStyle/>
          <a:p>
            <a:pPr algn="l">
              <a:lnSpc>
                <a:spcPts val="8250"/>
              </a:lnSpc>
            </a:pPr>
            <a:r>
              <a:rPr lang="en-US" b="true" sz="7500">
                <a:solidFill>
                  <a:srgbClr val="222221"/>
                </a:solidFill>
                <a:latin typeface="Canva Sans Bold"/>
                <a:ea typeface="Canva Sans Bold"/>
                <a:cs typeface="Canva Sans Bold"/>
                <a:sym typeface="Canva Sans Bold"/>
              </a:rPr>
              <a:t>ĐỘNG LỰC &amp; ỨNG DỤNG</a:t>
            </a:r>
          </a:p>
        </p:txBody>
      </p:sp>
      <p:sp>
        <p:nvSpPr>
          <p:cNvPr name="Freeform 10" id="10"/>
          <p:cNvSpPr/>
          <p:nvPr/>
        </p:nvSpPr>
        <p:spPr>
          <a:xfrm flipH="false" flipV="false" rot="0">
            <a:off x="8129125" y="2222431"/>
            <a:ext cx="837103" cy="838628"/>
          </a:xfrm>
          <a:custGeom>
            <a:avLst/>
            <a:gdLst/>
            <a:ahLst/>
            <a:cxnLst/>
            <a:rect r="r" b="b" t="t" l="l"/>
            <a:pathLst>
              <a:path h="838628" w="837103">
                <a:moveTo>
                  <a:pt x="0" y="0"/>
                </a:moveTo>
                <a:lnTo>
                  <a:pt x="837103" y="0"/>
                </a:lnTo>
                <a:lnTo>
                  <a:pt x="837103" y="838628"/>
                </a:lnTo>
                <a:lnTo>
                  <a:pt x="0" y="83862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1" id="11"/>
          <p:cNvSpPr/>
          <p:nvPr/>
        </p:nvSpPr>
        <p:spPr>
          <a:xfrm flipH="false" flipV="false" rot="0">
            <a:off x="10828885" y="-1060"/>
            <a:ext cx="5783754" cy="4923028"/>
          </a:xfrm>
          <a:custGeom>
            <a:avLst/>
            <a:gdLst/>
            <a:ahLst/>
            <a:cxnLst/>
            <a:rect r="r" b="b" t="t" l="l"/>
            <a:pathLst>
              <a:path h="4923028" w="5783754">
                <a:moveTo>
                  <a:pt x="0" y="0"/>
                </a:moveTo>
                <a:lnTo>
                  <a:pt x="5783755" y="0"/>
                </a:lnTo>
                <a:lnTo>
                  <a:pt x="5783755" y="4923029"/>
                </a:lnTo>
                <a:lnTo>
                  <a:pt x="0" y="4923029"/>
                </a:lnTo>
                <a:lnTo>
                  <a:pt x="0" y="0"/>
                </a:lnTo>
                <a:close/>
              </a:path>
            </a:pathLst>
          </a:custGeom>
          <a:blipFill>
            <a:blip r:embed="rId4"/>
            <a:stretch>
              <a:fillRect l="0" t="0" r="0" b="-446"/>
            </a:stretch>
          </a:blipFill>
        </p:spPr>
      </p:sp>
      <p:sp>
        <p:nvSpPr>
          <p:cNvPr name="TextBox 12" id="12"/>
          <p:cNvSpPr txBox="true"/>
          <p:nvPr/>
        </p:nvSpPr>
        <p:spPr>
          <a:xfrm rot="0">
            <a:off x="9525" y="4805064"/>
            <a:ext cx="9144000" cy="673101"/>
          </a:xfrm>
          <a:prstGeom prst="rect">
            <a:avLst/>
          </a:prstGeom>
        </p:spPr>
        <p:txBody>
          <a:bodyPr anchor="t" rtlCol="false" tIns="0" lIns="0" bIns="0" rIns="0">
            <a:spAutoFit/>
          </a:bodyPr>
          <a:lstStyle/>
          <a:p>
            <a:pPr algn="ctr">
              <a:lnSpc>
                <a:spcPts val="4899"/>
              </a:lnSpc>
            </a:pPr>
            <a:r>
              <a:rPr lang="en-US" sz="3499">
                <a:solidFill>
                  <a:srgbClr val="222221"/>
                </a:solidFill>
                <a:latin typeface="Heading Now 71-78"/>
                <a:ea typeface="Heading Now 71-78"/>
                <a:cs typeface="Heading Now 71-78"/>
                <a:sym typeface="Heading Now 71-78"/>
              </a:rPr>
              <a:t>ĐỘNG LỰC</a:t>
            </a:r>
          </a:p>
        </p:txBody>
      </p:sp>
      <p:sp>
        <p:nvSpPr>
          <p:cNvPr name="TextBox 13" id="13"/>
          <p:cNvSpPr txBox="true"/>
          <p:nvPr/>
        </p:nvSpPr>
        <p:spPr>
          <a:xfrm rot="0">
            <a:off x="9153525" y="4805064"/>
            <a:ext cx="9134475" cy="673101"/>
          </a:xfrm>
          <a:prstGeom prst="rect">
            <a:avLst/>
          </a:prstGeom>
        </p:spPr>
        <p:txBody>
          <a:bodyPr anchor="t" rtlCol="false" tIns="0" lIns="0" bIns="0" rIns="0">
            <a:spAutoFit/>
          </a:bodyPr>
          <a:lstStyle/>
          <a:p>
            <a:pPr algn="ctr">
              <a:lnSpc>
                <a:spcPts val="4899"/>
              </a:lnSpc>
            </a:pPr>
            <a:r>
              <a:rPr lang="en-US" sz="3499">
                <a:solidFill>
                  <a:srgbClr val="222221"/>
                </a:solidFill>
                <a:latin typeface="Heading Now 71-78"/>
                <a:ea typeface="Heading Now 71-78"/>
                <a:cs typeface="Heading Now 71-78"/>
                <a:sym typeface="Heading Now 71-78"/>
              </a:rPr>
              <a:t>ỨNG DỤNG THỰC TẾ</a:t>
            </a:r>
          </a:p>
        </p:txBody>
      </p:sp>
      <p:sp>
        <p:nvSpPr>
          <p:cNvPr name="TextBox 14" id="14"/>
          <p:cNvSpPr txBox="true"/>
          <p:nvPr/>
        </p:nvSpPr>
        <p:spPr>
          <a:xfrm rot="0">
            <a:off x="701529" y="6094382"/>
            <a:ext cx="7740943" cy="1866805"/>
          </a:xfrm>
          <a:prstGeom prst="rect">
            <a:avLst/>
          </a:prstGeom>
        </p:spPr>
        <p:txBody>
          <a:bodyPr anchor="t" rtlCol="false" tIns="0" lIns="0" bIns="0" rIns="0">
            <a:spAutoFit/>
          </a:bodyPr>
          <a:lstStyle/>
          <a:p>
            <a:pPr algn="l">
              <a:lnSpc>
                <a:spcPts val="2999"/>
              </a:lnSpc>
              <a:spcBef>
                <a:spcPct val="0"/>
              </a:spcBef>
            </a:pPr>
            <a:r>
              <a:rPr lang="en-US" b="true" sz="2999" spc="-59">
                <a:solidFill>
                  <a:srgbClr val="000000"/>
                </a:solidFill>
                <a:latin typeface="Canva Sans Bold"/>
                <a:ea typeface="Canva Sans Bold"/>
                <a:cs typeface="Canva Sans Bold"/>
                <a:sym typeface="Canva Sans Bold"/>
              </a:rPr>
              <a:t>Một số lượng các sinh viên trong và ngoài Đại học, khách đến thăm quan trường có những sự khó khăn trong việc tìm đến địa điểm cần tới trong khuôn viên Đại học Bách Khoa Hà Nội</a:t>
            </a:r>
          </a:p>
        </p:txBody>
      </p:sp>
      <p:sp>
        <p:nvSpPr>
          <p:cNvPr name="TextBox 15" id="15"/>
          <p:cNvSpPr txBox="true"/>
          <p:nvPr/>
        </p:nvSpPr>
        <p:spPr>
          <a:xfrm rot="0">
            <a:off x="9153525" y="6094382"/>
            <a:ext cx="9134475" cy="1123893"/>
          </a:xfrm>
          <a:prstGeom prst="rect">
            <a:avLst/>
          </a:prstGeom>
        </p:spPr>
        <p:txBody>
          <a:bodyPr anchor="t" rtlCol="false" tIns="0" lIns="0" bIns="0" rIns="0">
            <a:spAutoFit/>
          </a:bodyPr>
          <a:lstStyle/>
          <a:p>
            <a:pPr algn="l" marL="647695" indent="-323848" lvl="1">
              <a:lnSpc>
                <a:spcPts val="2999"/>
              </a:lnSpc>
              <a:buFont typeface="Arial"/>
              <a:buChar char="•"/>
            </a:pPr>
            <a:r>
              <a:rPr lang="en-US" b="true" sz="2999" spc="-59">
                <a:solidFill>
                  <a:srgbClr val="000000"/>
                </a:solidFill>
                <a:latin typeface="Canva Sans Bold"/>
                <a:ea typeface="Canva Sans Bold"/>
                <a:cs typeface="Canva Sans Bold"/>
                <a:sym typeface="Canva Sans Bold"/>
              </a:rPr>
              <a:t>Tìm đường đến nơi dễ dàng hơn</a:t>
            </a:r>
          </a:p>
          <a:p>
            <a:pPr algn="l" marL="647695" indent="-323848" lvl="1">
              <a:lnSpc>
                <a:spcPts val="2999"/>
              </a:lnSpc>
              <a:buFont typeface="Arial"/>
              <a:buChar char="•"/>
            </a:pPr>
            <a:r>
              <a:rPr lang="en-US" b="true" sz="2999" spc="-59">
                <a:solidFill>
                  <a:srgbClr val="000000"/>
                </a:solidFill>
                <a:latin typeface="Canva Sans Bold"/>
                <a:ea typeface="Canva Sans Bold"/>
                <a:cs typeface="Canva Sans Bold"/>
                <a:sym typeface="Canva Sans Bold"/>
              </a:rPr>
              <a:t>Có phương tiện tra cứu</a:t>
            </a:r>
          </a:p>
          <a:p>
            <a:pPr algn="l" marL="647695" indent="-323848" lvl="1">
              <a:lnSpc>
                <a:spcPts val="2999"/>
              </a:lnSpc>
              <a:spcBef>
                <a:spcPct val="0"/>
              </a:spcBef>
              <a:buFont typeface="Arial"/>
              <a:buChar char="•"/>
            </a:pPr>
            <a:r>
              <a:rPr lang="en-US" b="true" sz="2999" spc="-59">
                <a:solidFill>
                  <a:srgbClr val="000000"/>
                </a:solidFill>
                <a:latin typeface="Canva Sans Bold"/>
                <a:ea typeface="Canva Sans Bold"/>
                <a:cs typeface="Canva Sans Bold"/>
                <a:sym typeface="Canva Sans Bold"/>
              </a:rPr>
              <a:t>Tăng tính chuyên nghiệp</a:t>
            </a:r>
          </a:p>
        </p:txBody>
      </p:sp>
      <p:sp>
        <p:nvSpPr>
          <p:cNvPr name="AutoShape 16" id="16"/>
          <p:cNvSpPr/>
          <p:nvPr/>
        </p:nvSpPr>
        <p:spPr>
          <a:xfrm flipH="true" flipV="true">
            <a:off x="14287" y="5516265"/>
            <a:ext cx="18278475" cy="0"/>
          </a:xfrm>
          <a:prstGeom prst="line">
            <a:avLst/>
          </a:prstGeom>
          <a:ln cap="flat" w="19050">
            <a:solidFill>
              <a:srgbClr val="222221"/>
            </a:solidFill>
            <a:prstDash val="solid"/>
            <a:headEnd type="none" len="sm" w="sm"/>
            <a:tailEnd type="none" len="sm" w="sm"/>
          </a:ln>
        </p:spPr>
      </p:sp>
    </p:spTree>
  </p:cSld>
  <p:clrMapOvr>
    <a:masterClrMapping/>
  </p:clrMapOvr>
</p:sld>
</file>

<file path=ppt/slides/slide6.xml><?xml version="1.0" encoding="utf-8"?>
<p:sld xmlns:p="http://schemas.openxmlformats.org/presentationml/2006/main" xmlns:a="http://schemas.openxmlformats.org/drawingml/2006/main">
  <p:cSld>
    <p:bg>
      <p:bgPr>
        <a:solidFill>
          <a:srgbClr val="FFF8F0"/>
        </a:solidFill>
      </p:bgPr>
    </p:bg>
    <p:spTree>
      <p:nvGrpSpPr>
        <p:cNvPr id="1" name=""/>
        <p:cNvGrpSpPr/>
        <p:nvPr/>
      </p:nvGrpSpPr>
      <p:grpSpPr>
        <a:xfrm>
          <a:off x="0" y="0"/>
          <a:ext cx="0" cy="0"/>
          <a:chOff x="0" y="0"/>
          <a:chExt cx="0" cy="0"/>
        </a:xfrm>
      </p:grpSpPr>
      <p:graphicFrame>
        <p:nvGraphicFramePr>
          <p:cNvPr name="Table 2" id="2"/>
          <p:cNvGraphicFramePr>
            <a:graphicFrameLocks noGrp="true"/>
          </p:cNvGraphicFramePr>
          <p:nvPr/>
        </p:nvGraphicFramePr>
        <p:xfrm>
          <a:off x="4455756" y="0"/>
          <a:ext cx="13832244" cy="10324811"/>
        </p:xfrm>
        <a:graphic>
          <a:graphicData uri="http://schemas.openxmlformats.org/drawingml/2006/table">
            <a:tbl>
              <a:tblPr/>
              <a:tblGrid>
                <a:gridCol w="2148503"/>
                <a:gridCol w="3130137"/>
                <a:gridCol w="4208066"/>
                <a:gridCol w="4345538"/>
              </a:tblGrid>
              <a:tr h="963841">
                <a:tc>
                  <a:txBody>
                    <a:bodyPr anchor="t" rtlCol="false"/>
                    <a:lstStyle/>
                    <a:p>
                      <a:pPr algn="ctr">
                        <a:lnSpc>
                          <a:spcPts val="2299"/>
                        </a:lnSpc>
                        <a:defRPr/>
                      </a:pPr>
                      <a:endParaRPr lang="en-US" sz="1100"/>
                    </a:p>
                  </a:txBody>
                  <a:tcPr marL="0" marR="0" marT="0" marB="0" anchor="ctr">
                    <a:lnL cmpd="sng" algn="ctr" cap="flat" w="19050">
                      <a:solidFill>
                        <a:srgbClr val="222221"/>
                      </a:solidFill>
                      <a:prstDash val="solid"/>
                      <a:round/>
                      <a:headEnd type="none" w="med" len="med"/>
                      <a:tailEnd type="none" w="med" len="med"/>
                    </a:lnL>
                    <a:lnR cmpd="sng" algn="ctr" cap="flat" w="19050">
                      <a:solidFill>
                        <a:srgbClr val="222221"/>
                      </a:solidFill>
                      <a:prstDash val="solid"/>
                      <a:round/>
                      <a:headEnd type="none" w="med" len="med"/>
                      <a:tailEnd type="none" w="med" len="med"/>
                    </a:lnR>
                    <a:lnT cmpd="sng" algn="ctr" cap="flat" w="19050">
                      <a:solidFill>
                        <a:srgbClr val="222221"/>
                      </a:solidFill>
                      <a:prstDash val="solid"/>
                      <a:round/>
                      <a:headEnd type="none" w="med" len="med"/>
                      <a:tailEnd type="none" w="med" len="med"/>
                    </a:lnT>
                    <a:lnB cmpd="sng" algn="ctr" cap="flat" w="19050">
                      <a:solidFill>
                        <a:srgbClr val="222221"/>
                      </a:solidFill>
                      <a:prstDash val="solid"/>
                      <a:round/>
                      <a:headEnd type="none" w="med" len="med"/>
                      <a:tailEnd type="none" w="med" len="med"/>
                    </a:lnB>
                    <a:solidFill>
                      <a:srgbClr val="FFF8F0"/>
                    </a:solidFill>
                  </a:tcPr>
                </a:tc>
                <a:tc>
                  <a:txBody>
                    <a:bodyPr anchor="t" rtlCol="false"/>
                    <a:lstStyle/>
                    <a:p>
                      <a:pPr algn="ctr">
                        <a:lnSpc>
                          <a:spcPts val="2299"/>
                        </a:lnSpc>
                        <a:defRPr/>
                      </a:pPr>
                      <a:r>
                        <a:rPr lang="en-US" sz="1999">
                          <a:solidFill>
                            <a:srgbClr val="FFF8F0"/>
                          </a:solidFill>
                          <a:latin typeface="Heading Now 71-78"/>
                          <a:ea typeface="Heading Now 71-78"/>
                          <a:cs typeface="Heading Now 71-78"/>
                          <a:sym typeface="Heading Now 71-78"/>
                        </a:rPr>
                        <a:t>Struct Node</a:t>
                      </a:r>
                      <a:endParaRPr lang="en-US" sz="1100"/>
                    </a:p>
                  </a:txBody>
                  <a:tcPr marL="0" marR="0" marT="0" marB="0" anchor="ctr">
                    <a:lnL cmpd="sng" algn="ctr" cap="flat" w="19050">
                      <a:solidFill>
                        <a:srgbClr val="222221"/>
                      </a:solidFill>
                      <a:prstDash val="solid"/>
                      <a:round/>
                      <a:headEnd type="none" w="med" len="med"/>
                      <a:tailEnd type="none" w="med" len="med"/>
                    </a:lnL>
                    <a:lnR cmpd="sng" algn="ctr" cap="flat" w="19050">
                      <a:solidFill>
                        <a:srgbClr val="222221"/>
                      </a:solidFill>
                      <a:prstDash val="solid"/>
                      <a:round/>
                      <a:headEnd type="none" w="med" len="med"/>
                      <a:tailEnd type="none" w="med" len="med"/>
                    </a:lnR>
                    <a:lnT cmpd="sng" algn="ctr" cap="flat" w="19050">
                      <a:solidFill>
                        <a:srgbClr val="222221"/>
                      </a:solidFill>
                      <a:prstDash val="solid"/>
                      <a:round/>
                      <a:headEnd type="none" w="med" len="med"/>
                      <a:tailEnd type="none" w="med" len="med"/>
                    </a:lnT>
                    <a:lnB cmpd="sng" algn="ctr" cap="flat" w="19050">
                      <a:solidFill>
                        <a:srgbClr val="222221"/>
                      </a:solidFill>
                      <a:prstDash val="solid"/>
                      <a:round/>
                      <a:headEnd type="none" w="med" len="med"/>
                      <a:tailEnd type="none" w="med" len="med"/>
                    </a:lnB>
                    <a:solidFill>
                      <a:srgbClr val="222221"/>
                    </a:solidFill>
                  </a:tcPr>
                </a:tc>
                <a:tc>
                  <a:txBody>
                    <a:bodyPr anchor="t" rtlCol="false"/>
                    <a:lstStyle/>
                    <a:p>
                      <a:pPr algn="ctr">
                        <a:lnSpc>
                          <a:spcPts val="2299"/>
                        </a:lnSpc>
                        <a:defRPr/>
                      </a:pPr>
                      <a:r>
                        <a:rPr lang="en-US" sz="1999">
                          <a:solidFill>
                            <a:srgbClr val="FFF8F0"/>
                          </a:solidFill>
                          <a:latin typeface="Heading Now 71-78"/>
                          <a:ea typeface="Heading Now 71-78"/>
                          <a:cs typeface="Heading Now 71-78"/>
                          <a:sym typeface="Heading Now 71-78"/>
                        </a:rPr>
                        <a:t>Struct Graph</a:t>
                      </a:r>
                      <a:endParaRPr lang="en-US" sz="1100"/>
                    </a:p>
                  </a:txBody>
                  <a:tcPr marL="0" marR="0" marT="0" marB="0" anchor="ctr">
                    <a:lnL cmpd="sng" algn="ctr" cap="flat" w="19050">
                      <a:solidFill>
                        <a:srgbClr val="222221"/>
                      </a:solidFill>
                      <a:prstDash val="solid"/>
                      <a:round/>
                      <a:headEnd type="none" w="med" len="med"/>
                      <a:tailEnd type="none" w="med" len="med"/>
                    </a:lnL>
                    <a:lnR cmpd="sng" algn="ctr" cap="flat" w="19050">
                      <a:solidFill>
                        <a:srgbClr val="222221"/>
                      </a:solidFill>
                      <a:prstDash val="solid"/>
                      <a:round/>
                      <a:headEnd type="none" w="med" len="med"/>
                      <a:tailEnd type="none" w="med" len="med"/>
                    </a:lnR>
                    <a:lnT cmpd="sng" algn="ctr" cap="flat" w="19050">
                      <a:solidFill>
                        <a:srgbClr val="222221"/>
                      </a:solidFill>
                      <a:prstDash val="solid"/>
                      <a:round/>
                      <a:headEnd type="none" w="med" len="med"/>
                      <a:tailEnd type="none" w="med" len="med"/>
                    </a:lnT>
                    <a:lnB cmpd="sng" algn="ctr" cap="flat" w="19050">
                      <a:solidFill>
                        <a:srgbClr val="222221"/>
                      </a:solidFill>
                      <a:prstDash val="solid"/>
                      <a:round/>
                      <a:headEnd type="none" w="med" len="med"/>
                      <a:tailEnd type="none" w="med" len="med"/>
                    </a:lnB>
                    <a:solidFill>
                      <a:srgbClr val="222221"/>
                    </a:solidFill>
                  </a:tcPr>
                </a:tc>
                <a:tc>
                  <a:txBody>
                    <a:bodyPr anchor="t" rtlCol="false"/>
                    <a:lstStyle/>
                    <a:p>
                      <a:pPr algn="ctr">
                        <a:lnSpc>
                          <a:spcPts val="2299"/>
                        </a:lnSpc>
                        <a:defRPr/>
                      </a:pPr>
                      <a:r>
                        <a:rPr lang="en-US" sz="1999">
                          <a:solidFill>
                            <a:srgbClr val="FFF8F0"/>
                          </a:solidFill>
                          <a:latin typeface="Heading Now 71-78"/>
                          <a:ea typeface="Heading Now 71-78"/>
                          <a:cs typeface="Heading Now 71-78"/>
                          <a:sym typeface="Heading Now 71-78"/>
                        </a:rPr>
                        <a:t>Struct Edge</a:t>
                      </a:r>
                      <a:endParaRPr lang="en-US" sz="1100"/>
                    </a:p>
                  </a:txBody>
                  <a:tcPr marL="0" marR="0" marT="0" marB="0" anchor="ctr">
                    <a:lnL cmpd="sng" algn="ctr" cap="flat" w="19050">
                      <a:solidFill>
                        <a:srgbClr val="222221"/>
                      </a:solidFill>
                      <a:prstDash val="solid"/>
                      <a:round/>
                      <a:headEnd type="none" w="med" len="med"/>
                      <a:tailEnd type="none" w="med" len="med"/>
                    </a:lnL>
                    <a:lnR cmpd="sng" algn="ctr" cap="flat" w="19050">
                      <a:solidFill>
                        <a:srgbClr val="222221"/>
                      </a:solidFill>
                      <a:prstDash val="solid"/>
                      <a:round/>
                      <a:headEnd type="none" w="med" len="med"/>
                      <a:tailEnd type="none" w="med" len="med"/>
                    </a:lnR>
                    <a:lnT cmpd="sng" algn="ctr" cap="flat" w="19050">
                      <a:solidFill>
                        <a:srgbClr val="222221"/>
                      </a:solidFill>
                      <a:prstDash val="solid"/>
                      <a:round/>
                      <a:headEnd type="none" w="med" len="med"/>
                      <a:tailEnd type="none" w="med" len="med"/>
                    </a:lnT>
                    <a:lnB cmpd="sng" algn="ctr" cap="flat" w="19050">
                      <a:solidFill>
                        <a:srgbClr val="222221"/>
                      </a:solidFill>
                      <a:prstDash val="solid"/>
                      <a:round/>
                      <a:headEnd type="none" w="med" len="med"/>
                      <a:tailEnd type="none" w="med" len="med"/>
                    </a:lnB>
                    <a:solidFill>
                      <a:srgbClr val="222221"/>
                    </a:solidFill>
                  </a:tcPr>
                </a:tc>
              </a:tr>
              <a:tr h="3021570">
                <a:tc>
                  <a:txBody>
                    <a:bodyPr anchor="t" rtlCol="false"/>
                    <a:lstStyle/>
                    <a:p>
                      <a:pPr algn="ctr">
                        <a:lnSpc>
                          <a:spcPts val="2299"/>
                        </a:lnSpc>
                        <a:defRPr/>
                      </a:pPr>
                      <a:r>
                        <a:rPr lang="en-US" sz="1999" b="true">
                          <a:solidFill>
                            <a:srgbClr val="222221"/>
                          </a:solidFill>
                          <a:latin typeface="Canva Sans Bold"/>
                          <a:ea typeface="Canva Sans Bold"/>
                          <a:cs typeface="Canva Sans Bold"/>
                          <a:sym typeface="Canva Sans Bold"/>
                        </a:rPr>
                        <a:t>Chức năng</a:t>
                      </a:r>
                      <a:endParaRPr lang="en-US" sz="1100"/>
                    </a:p>
                  </a:txBody>
                  <a:tcPr marL="0" marR="0" marT="0" marB="0" anchor="ctr">
                    <a:lnL cmpd="sng" algn="ctr" cap="flat" w="19050">
                      <a:solidFill>
                        <a:srgbClr val="222221"/>
                      </a:solidFill>
                      <a:prstDash val="solid"/>
                      <a:round/>
                      <a:headEnd type="none" w="med" len="med"/>
                      <a:tailEnd type="none" w="med" len="med"/>
                    </a:lnL>
                    <a:lnR cmpd="sng" algn="ctr" cap="flat" w="19050">
                      <a:solidFill>
                        <a:srgbClr val="222221"/>
                      </a:solidFill>
                      <a:prstDash val="solid"/>
                      <a:round/>
                      <a:headEnd type="none" w="med" len="med"/>
                      <a:tailEnd type="none" w="med" len="med"/>
                    </a:lnR>
                    <a:lnT cmpd="sng" algn="ctr" cap="flat" w="19050">
                      <a:solidFill>
                        <a:srgbClr val="222221"/>
                      </a:solidFill>
                      <a:prstDash val="solid"/>
                      <a:round/>
                      <a:headEnd type="none" w="med" len="med"/>
                      <a:tailEnd type="none" w="med" len="med"/>
                    </a:lnT>
                    <a:lnB cmpd="sng" algn="ctr" cap="flat" w="19050">
                      <a:solidFill>
                        <a:srgbClr val="222221"/>
                      </a:solidFill>
                      <a:prstDash val="solid"/>
                      <a:round/>
                      <a:headEnd type="none" w="med" len="med"/>
                      <a:tailEnd type="none" w="med" len="med"/>
                    </a:lnB>
                    <a:solidFill>
                      <a:srgbClr val="AAF386"/>
                    </a:solidFill>
                  </a:tcPr>
                </a:tc>
                <a:tc>
                  <a:txBody>
                    <a:bodyPr anchor="t" rtlCol="false"/>
                    <a:lstStyle/>
                    <a:p>
                      <a:pPr algn="l">
                        <a:lnSpc>
                          <a:spcPts val="2299"/>
                        </a:lnSpc>
                        <a:defRPr/>
                      </a:pPr>
                      <a:r>
                        <a:rPr lang="en-US" sz="1999">
                          <a:solidFill>
                            <a:srgbClr val="222221"/>
                          </a:solidFill>
                          <a:latin typeface="Heading Now 71-78"/>
                          <a:ea typeface="Heading Now 71-78"/>
                          <a:cs typeface="Heading Now 71-78"/>
                          <a:sym typeface="Heading Now 71-78"/>
                        </a:rPr>
                        <a:t>Đại diện cho các nút (các tòa nhà), gồm:</a:t>
                      </a:r>
                      <a:endParaRPr lang="en-US" sz="1100"/>
                    </a:p>
                    <a:p>
                      <a:pPr algn="l">
                        <a:lnSpc>
                          <a:spcPts val="2299"/>
                        </a:lnSpc>
                      </a:pPr>
                      <a:r>
                        <a:rPr lang="en-US" sz="1999">
                          <a:solidFill>
                            <a:srgbClr val="222221"/>
                          </a:solidFill>
                          <a:latin typeface="Heading Now 71-78"/>
                          <a:ea typeface="Heading Now 71-78"/>
                          <a:cs typeface="Heading Now 71-78"/>
                          <a:sym typeface="Heading Now 71-78"/>
                        </a:rPr>
                        <a:t>+ id: Mã định danh của tòa nhà</a:t>
                      </a:r>
                    </a:p>
                    <a:p>
                      <a:pPr algn="l">
                        <a:lnSpc>
                          <a:spcPts val="2299"/>
                        </a:lnSpc>
                      </a:pPr>
                      <a:r>
                        <a:rPr lang="en-US" sz="1999">
                          <a:solidFill>
                            <a:srgbClr val="222221"/>
                          </a:solidFill>
                          <a:latin typeface="Heading Now 71-78"/>
                          <a:ea typeface="Heading Now 71-78"/>
                          <a:cs typeface="Heading Now 71-78"/>
                          <a:sym typeface="Heading Now 71-78"/>
                        </a:rPr>
                        <a:t>+ latitude: Vĩ độ</a:t>
                      </a:r>
                    </a:p>
                    <a:p>
                      <a:pPr algn="l">
                        <a:lnSpc>
                          <a:spcPts val="2299"/>
                        </a:lnSpc>
                      </a:pPr>
                      <a:r>
                        <a:rPr lang="en-US" sz="1999">
                          <a:solidFill>
                            <a:srgbClr val="222221"/>
                          </a:solidFill>
                          <a:latin typeface="Heading Now 71-78"/>
                          <a:ea typeface="Heading Now 71-78"/>
                          <a:cs typeface="Heading Now 71-78"/>
                          <a:sym typeface="Heading Now 71-78"/>
                        </a:rPr>
                        <a:t>+ longititude: Kinh độ</a:t>
                      </a:r>
                    </a:p>
                    <a:p>
                      <a:pPr algn="l">
                        <a:lnSpc>
                          <a:spcPts val="2299"/>
                        </a:lnSpc>
                      </a:pPr>
                      <a:r>
                        <a:rPr lang="en-US" sz="1999">
                          <a:solidFill>
                            <a:srgbClr val="222221"/>
                          </a:solidFill>
                          <a:latin typeface="Heading Now 71-78"/>
                          <a:ea typeface="Heading Now 71-78"/>
                          <a:cs typeface="Heading Now 71-78"/>
                          <a:sym typeface="Heading Now 71-78"/>
                        </a:rPr>
                        <a:t>+ name: Tên tòa nhà</a:t>
                      </a:r>
                    </a:p>
                  </a:txBody>
                  <a:tcPr marL="0" marR="0" marT="0" marB="0" anchor="ctr">
                    <a:lnL cmpd="sng" algn="ctr" cap="flat" w="19050">
                      <a:solidFill>
                        <a:srgbClr val="222221"/>
                      </a:solidFill>
                      <a:prstDash val="solid"/>
                      <a:round/>
                      <a:headEnd type="none" w="med" len="med"/>
                      <a:tailEnd type="none" w="med" len="med"/>
                    </a:lnL>
                    <a:lnR cmpd="sng" algn="ctr" cap="flat" w="19050">
                      <a:solidFill>
                        <a:srgbClr val="222221"/>
                      </a:solidFill>
                      <a:prstDash val="solid"/>
                      <a:round/>
                      <a:headEnd type="none" w="med" len="med"/>
                      <a:tailEnd type="none" w="med" len="med"/>
                    </a:lnR>
                    <a:lnT cmpd="sng" algn="ctr" cap="flat" w="19050">
                      <a:solidFill>
                        <a:srgbClr val="222221"/>
                      </a:solidFill>
                      <a:prstDash val="solid"/>
                      <a:round/>
                      <a:headEnd type="none" w="med" len="med"/>
                      <a:tailEnd type="none" w="med" len="med"/>
                    </a:lnT>
                    <a:lnB cmpd="sng" algn="ctr" cap="flat" w="19050">
                      <a:solidFill>
                        <a:srgbClr val="222221"/>
                      </a:solidFill>
                      <a:prstDash val="solid"/>
                      <a:round/>
                      <a:headEnd type="none" w="med" len="med"/>
                      <a:tailEnd type="none" w="med" len="med"/>
                    </a:lnB>
                    <a:solidFill>
                      <a:srgbClr val="FFF8F0"/>
                    </a:solidFill>
                  </a:tcPr>
                </a:tc>
                <a:tc>
                  <a:txBody>
                    <a:bodyPr anchor="t" rtlCol="false"/>
                    <a:lstStyle/>
                    <a:p>
                      <a:pPr algn="l">
                        <a:lnSpc>
                          <a:spcPts val="2799"/>
                        </a:lnSpc>
                        <a:defRPr/>
                      </a:pPr>
                      <a:r>
                        <a:rPr lang="en-US" sz="1999" strike="noStrike" u="none">
                          <a:solidFill>
                            <a:srgbClr val="000000"/>
                          </a:solidFill>
                          <a:latin typeface="Heading Now 71-78"/>
                          <a:ea typeface="Heading Now 71-78"/>
                          <a:cs typeface="Heading Now 71-78"/>
                          <a:sym typeface="Heading Now 71-78"/>
                        </a:rPr>
                        <a:t>Đại diện cho đồ thị, bao gồm danh sách các nút và ma trận trọng số biểu diễn khoảng cách giữa các nút.</a:t>
                      </a:r>
                      <a:endParaRPr lang="en-US" sz="1100"/>
                    </a:p>
                  </a:txBody>
                  <a:tcPr marL="0" marR="0" marT="0" marB="0" anchor="ctr">
                    <a:lnL cmpd="sng" algn="ctr" cap="flat" w="19050">
                      <a:solidFill>
                        <a:srgbClr val="222221"/>
                      </a:solidFill>
                      <a:prstDash val="solid"/>
                      <a:round/>
                      <a:headEnd type="none" w="med" len="med"/>
                      <a:tailEnd type="none" w="med" len="med"/>
                    </a:lnL>
                    <a:lnR cmpd="sng" algn="ctr" cap="flat" w="19050">
                      <a:solidFill>
                        <a:srgbClr val="222221"/>
                      </a:solidFill>
                      <a:prstDash val="solid"/>
                      <a:round/>
                      <a:headEnd type="none" w="med" len="med"/>
                      <a:tailEnd type="none" w="med" len="med"/>
                    </a:lnR>
                    <a:lnT cmpd="sng" algn="ctr" cap="flat" w="19050">
                      <a:solidFill>
                        <a:srgbClr val="222221"/>
                      </a:solidFill>
                      <a:prstDash val="solid"/>
                      <a:round/>
                      <a:headEnd type="none" w="med" len="med"/>
                      <a:tailEnd type="none" w="med" len="med"/>
                    </a:lnT>
                    <a:lnB cmpd="sng" algn="ctr" cap="flat" w="19050">
                      <a:solidFill>
                        <a:srgbClr val="222221"/>
                      </a:solidFill>
                      <a:prstDash val="solid"/>
                      <a:round/>
                      <a:headEnd type="none" w="med" len="med"/>
                      <a:tailEnd type="none" w="med" len="med"/>
                    </a:lnB>
                    <a:solidFill>
                      <a:srgbClr val="FFF8F0"/>
                    </a:solidFill>
                  </a:tcPr>
                </a:tc>
                <a:tc>
                  <a:txBody>
                    <a:bodyPr anchor="t" rtlCol="false"/>
                    <a:lstStyle/>
                    <a:p>
                      <a:pPr algn="l">
                        <a:lnSpc>
                          <a:spcPts val="2799"/>
                        </a:lnSpc>
                        <a:defRPr/>
                      </a:pPr>
                      <a:r>
                        <a:rPr lang="en-US" sz="1999" strike="noStrike" u="none">
                          <a:solidFill>
                            <a:srgbClr val="000000"/>
                          </a:solidFill>
                          <a:latin typeface="Heading Now 71-78"/>
                          <a:ea typeface="Heading Now 71-78"/>
                          <a:cs typeface="Heading Now 71-78"/>
                          <a:sym typeface="Heading Now 71-78"/>
                        </a:rPr>
                        <a:t>Đại diện cho một cạnh (kết nối) trong đồ thị, chứa thông tin hai đầu nút của cạnh và trọng số (khoảng cách).</a:t>
                      </a:r>
                      <a:endParaRPr lang="en-US" sz="1100"/>
                    </a:p>
                  </a:txBody>
                  <a:tcPr marL="0" marR="0" marT="0" marB="0" anchor="ctr">
                    <a:lnL cmpd="sng" algn="ctr" cap="flat" w="19050">
                      <a:solidFill>
                        <a:srgbClr val="222221"/>
                      </a:solidFill>
                      <a:prstDash val="solid"/>
                      <a:round/>
                      <a:headEnd type="none" w="med" len="med"/>
                      <a:tailEnd type="none" w="med" len="med"/>
                    </a:lnL>
                    <a:lnR cmpd="sng" algn="ctr" cap="flat" w="19050">
                      <a:solidFill>
                        <a:srgbClr val="222221"/>
                      </a:solidFill>
                      <a:prstDash val="solid"/>
                      <a:round/>
                      <a:headEnd type="none" w="med" len="med"/>
                      <a:tailEnd type="none" w="med" len="med"/>
                    </a:lnR>
                    <a:lnT cmpd="sng" algn="ctr" cap="flat" w="19050">
                      <a:solidFill>
                        <a:srgbClr val="222221"/>
                      </a:solidFill>
                      <a:prstDash val="solid"/>
                      <a:round/>
                      <a:headEnd type="none" w="med" len="med"/>
                      <a:tailEnd type="none" w="med" len="med"/>
                    </a:lnT>
                    <a:lnB cmpd="sng" algn="ctr" cap="flat" w="19050">
                      <a:solidFill>
                        <a:srgbClr val="222221"/>
                      </a:solidFill>
                      <a:prstDash val="solid"/>
                      <a:round/>
                      <a:headEnd type="none" w="med" len="med"/>
                      <a:tailEnd type="none" w="med" len="med"/>
                    </a:lnB>
                    <a:solidFill>
                      <a:srgbClr val="FFF8F0"/>
                    </a:solidFill>
                  </a:tcPr>
                </a:tc>
              </a:tr>
              <a:tr h="2169608">
                <a:tc>
                  <a:txBody>
                    <a:bodyPr anchor="t" rtlCol="false"/>
                    <a:lstStyle/>
                    <a:p>
                      <a:pPr algn="ctr">
                        <a:lnSpc>
                          <a:spcPts val="2299"/>
                        </a:lnSpc>
                        <a:defRPr/>
                      </a:pPr>
                      <a:r>
                        <a:rPr lang="en-US" sz="1999" b="true">
                          <a:solidFill>
                            <a:srgbClr val="222221"/>
                          </a:solidFill>
                          <a:latin typeface="Canva Sans Bold"/>
                          <a:ea typeface="Canva Sans Bold"/>
                          <a:cs typeface="Canva Sans Bold"/>
                          <a:sym typeface="Canva Sans Bold"/>
                        </a:rPr>
                        <a:t>Lý do lựa chọn</a:t>
                      </a:r>
                      <a:endParaRPr lang="en-US" sz="1100"/>
                    </a:p>
                  </a:txBody>
                  <a:tcPr marL="0" marR="0" marT="0" marB="0" anchor="ctr">
                    <a:lnL cmpd="sng" algn="ctr" cap="flat" w="19050">
                      <a:solidFill>
                        <a:srgbClr val="222221"/>
                      </a:solidFill>
                      <a:prstDash val="solid"/>
                      <a:round/>
                      <a:headEnd type="none" w="med" len="med"/>
                      <a:tailEnd type="none" w="med" len="med"/>
                    </a:lnL>
                    <a:lnR cmpd="sng" algn="ctr" cap="flat" w="19050">
                      <a:solidFill>
                        <a:srgbClr val="222221"/>
                      </a:solidFill>
                      <a:prstDash val="solid"/>
                      <a:round/>
                      <a:headEnd type="none" w="med" len="med"/>
                      <a:tailEnd type="none" w="med" len="med"/>
                    </a:lnR>
                    <a:lnT cmpd="sng" algn="ctr" cap="flat" w="19050">
                      <a:solidFill>
                        <a:srgbClr val="222221"/>
                      </a:solidFill>
                      <a:prstDash val="solid"/>
                      <a:round/>
                      <a:headEnd type="none" w="med" len="med"/>
                      <a:tailEnd type="none" w="med" len="med"/>
                    </a:lnT>
                    <a:lnB cmpd="sng" algn="ctr" cap="flat" w="19050">
                      <a:solidFill>
                        <a:srgbClr val="222221"/>
                      </a:solidFill>
                      <a:prstDash val="solid"/>
                      <a:round/>
                      <a:headEnd type="none" w="med" len="med"/>
                      <a:tailEnd type="none" w="med" len="med"/>
                    </a:lnB>
                    <a:solidFill>
                      <a:srgbClr val="AAF386"/>
                    </a:solidFill>
                  </a:tcPr>
                </a:tc>
                <a:tc gridSpan="3">
                  <a:txBody>
                    <a:bodyPr anchor="t" rtlCol="false"/>
                    <a:lstStyle/>
                    <a:p>
                      <a:pPr algn="l" marL="431797" indent="-215899" lvl="1">
                        <a:lnSpc>
                          <a:spcPts val="2299"/>
                        </a:lnSpc>
                        <a:buFont typeface="Arial"/>
                        <a:buChar char="•"/>
                        <a:defRPr/>
                      </a:pPr>
                      <a:r>
                        <a:rPr lang="en-US" b="true" sz="1999">
                          <a:solidFill>
                            <a:srgbClr val="222221"/>
                          </a:solidFill>
                          <a:latin typeface="Heading Now 71-78 Bold"/>
                          <a:ea typeface="Heading Now 71-78 Bold"/>
                          <a:cs typeface="Heading Now 71-78 Bold"/>
                          <a:sym typeface="Heading Now 71-78 Bold"/>
                        </a:rPr>
                        <a:t>Struct</a:t>
                      </a:r>
                      <a:r>
                        <a:rPr lang="en-US" sz="1999">
                          <a:solidFill>
                            <a:srgbClr val="222221"/>
                          </a:solidFill>
                          <a:latin typeface="Heading Now 71-78"/>
                          <a:ea typeface="Heading Now 71-78"/>
                          <a:cs typeface="Heading Now 71-78"/>
                          <a:sym typeface="Heading Now 71-78"/>
                        </a:rPr>
                        <a:t> là cấu trúc dữ liệu cơ bản, dễ khai báo và sử dụng trong C, phù hợp để  quản lý dữ liệu nhỏ.</a:t>
                      </a:r>
                      <a:endParaRPr lang="en-US" sz="1100"/>
                    </a:p>
                    <a:p>
                      <a:pPr algn="l" marL="431797" indent="-215899" lvl="1">
                        <a:lnSpc>
                          <a:spcPts val="2299"/>
                        </a:lnSpc>
                        <a:buFont typeface="Arial"/>
                        <a:buChar char="•"/>
                      </a:pPr>
                      <a:r>
                        <a:rPr lang="en-US" sz="1999">
                          <a:solidFill>
                            <a:srgbClr val="222221"/>
                          </a:solidFill>
                          <a:latin typeface="Heading Now 71-78"/>
                          <a:ea typeface="Heading Now 71-78"/>
                          <a:cs typeface="Heading Now 71-78"/>
                          <a:sym typeface="Heading Now 71-78"/>
                        </a:rPr>
                        <a:t>Sử dụng ma trận trọng số giúp tối ưu hóa việc lưu trữ và truy xuất khoảng cách giữa các nút khi số lượng điểm không quá lớn.</a:t>
                      </a:r>
                    </a:p>
                    <a:p>
                      <a:pPr algn="l" marL="431797" indent="-215899" lvl="1">
                        <a:lnSpc>
                          <a:spcPts val="2299"/>
                        </a:lnSpc>
                        <a:buFont typeface="Arial"/>
                        <a:buChar char="•"/>
                      </a:pPr>
                      <a:r>
                        <a:rPr lang="en-US" sz="1999">
                          <a:solidFill>
                            <a:srgbClr val="222221"/>
                          </a:solidFill>
                          <a:latin typeface="Heading Now 71-78"/>
                          <a:ea typeface="Heading Now 71-78"/>
                          <a:cs typeface="Heading Now 71-78"/>
                          <a:sym typeface="Heading Now 71-78"/>
                        </a:rPr>
                        <a:t>Cần </a:t>
                      </a:r>
                      <a:r>
                        <a:rPr lang="en-US" b="true" sz="1999">
                          <a:solidFill>
                            <a:srgbClr val="222221"/>
                          </a:solidFill>
                          <a:latin typeface="Heading Now 71-78 Bold"/>
                          <a:ea typeface="Heading Now 71-78 Bold"/>
                          <a:cs typeface="Heading Now 71-78 Bold"/>
                          <a:sym typeface="Heading Now 71-78 Bold"/>
                        </a:rPr>
                        <a:t>Edge </a:t>
                      </a:r>
                      <a:r>
                        <a:rPr lang="en-US" sz="1999">
                          <a:solidFill>
                            <a:srgbClr val="222221"/>
                          </a:solidFill>
                          <a:latin typeface="Heading Now 71-78"/>
                          <a:ea typeface="Heading Now 71-78"/>
                          <a:cs typeface="Heading Now 71-78"/>
                          <a:sym typeface="Heading Now 71-78"/>
                        </a:rPr>
                        <a:t>lưu trữ và quản lý thông tin về các đường đi giữa các nút trong đồ thị. Tích hợp dễ dàng với các giải thuật như Dijkstra khi xử lý danh sách các cạnh</a:t>
                      </a:r>
                    </a:p>
                  </a:txBody>
                  <a:tcPr marL="0" marR="0" marT="0" marB="0" anchor="ctr">
                    <a:lnL cmpd="sng" algn="ctr" cap="flat" w="19050">
                      <a:solidFill>
                        <a:srgbClr val="222221"/>
                      </a:solidFill>
                      <a:prstDash val="solid"/>
                      <a:round/>
                      <a:headEnd type="none" w="med" len="med"/>
                      <a:tailEnd type="none" w="med" len="med"/>
                    </a:lnL>
                    <a:lnR cmpd="sng" algn="ctr" cap="flat" w="19050">
                      <a:solidFill>
                        <a:srgbClr val="222221"/>
                      </a:solidFill>
                      <a:prstDash val="solid"/>
                      <a:round/>
                      <a:headEnd type="none" w="med" len="med"/>
                      <a:tailEnd type="none" w="med" len="med"/>
                    </a:lnR>
                    <a:lnT cmpd="sng" algn="ctr" cap="flat" w="19050">
                      <a:solidFill>
                        <a:srgbClr val="222221"/>
                      </a:solidFill>
                      <a:prstDash val="solid"/>
                      <a:round/>
                      <a:headEnd type="none" w="med" len="med"/>
                      <a:tailEnd type="none" w="med" len="med"/>
                    </a:lnT>
                    <a:lnB cmpd="sng" algn="ctr" cap="flat" w="19050">
                      <a:solidFill>
                        <a:srgbClr val="222221"/>
                      </a:solidFill>
                      <a:prstDash val="solid"/>
                      <a:round/>
                      <a:headEnd type="none" w="med" len="med"/>
                      <a:tailEnd type="none" w="med" len="med"/>
                    </a:lnB>
                    <a:solidFill>
                      <a:srgbClr val="FFF8F0"/>
                    </a:solidFill>
                  </a:tcPr>
                </a:tc>
                <a:tc hMerge="true">
                  <a:txBody>
                    <a:bodyPr anchor="t" rtlCol="false"/>
                    <a:lstStyle/>
                    <a:p>
                      <a:pPr algn="l" marL="431797" indent="-215899" lvl="1">
                        <a:lnSpc>
                          <a:spcPts val="2299"/>
                        </a:lnSpc>
                        <a:buFont typeface="Arial"/>
                        <a:buChar char="•"/>
                        <a:defRPr/>
                      </a:pPr>
                      <a:r>
                        <a:rPr lang="en-US" b="true" sz="1999">
                          <a:solidFill>
                            <a:srgbClr val="222221"/>
                          </a:solidFill>
                          <a:latin typeface="Heading Now 71-78 Bold"/>
                          <a:ea typeface="Heading Now 71-78 Bold"/>
                          <a:cs typeface="Heading Now 71-78 Bold"/>
                          <a:sym typeface="Heading Now 71-78 Bold"/>
                        </a:rPr>
                        <a:t>Struct</a:t>
                      </a:r>
                      <a:r>
                        <a:rPr lang="en-US" sz="1999">
                          <a:solidFill>
                            <a:srgbClr val="222221"/>
                          </a:solidFill>
                          <a:latin typeface="Heading Now 71-78"/>
                          <a:ea typeface="Heading Now 71-78"/>
                          <a:cs typeface="Heading Now 71-78"/>
                          <a:sym typeface="Heading Now 71-78"/>
                        </a:rPr>
                        <a:t> là cấu trúc dữ liệu cơ bản, dễ khai báo và sử dụng trong C, phù hợp để  quản lý dữ liệu nhỏ.</a:t>
                      </a:r>
                      <a:endParaRPr lang="en-US" sz="1100"/>
                    </a:p>
                    <a:p>
                      <a:pPr algn="l" marL="431797" indent="-215899" lvl="1">
                        <a:lnSpc>
                          <a:spcPts val="2299"/>
                        </a:lnSpc>
                        <a:buFont typeface="Arial"/>
                        <a:buChar char="•"/>
                      </a:pPr>
                      <a:r>
                        <a:rPr lang="en-US" sz="1999">
                          <a:solidFill>
                            <a:srgbClr val="222221"/>
                          </a:solidFill>
                          <a:latin typeface="Heading Now 71-78"/>
                          <a:ea typeface="Heading Now 71-78"/>
                          <a:cs typeface="Heading Now 71-78"/>
                          <a:sym typeface="Heading Now 71-78"/>
                        </a:rPr>
                        <a:t>Sử dụng ma trận trọng số giúp tối ưu hóa việc lưu trữ và truy xuất khoảng cách giữa các nút khi số lượng điểm không quá lớn.</a:t>
                      </a:r>
                    </a:p>
                    <a:p>
                      <a:pPr algn="l" marL="431797" indent="-215899" lvl="1">
                        <a:lnSpc>
                          <a:spcPts val="2299"/>
                        </a:lnSpc>
                        <a:buFont typeface="Arial"/>
                        <a:buChar char="•"/>
                      </a:pPr>
                      <a:r>
                        <a:rPr lang="en-US" sz="1999">
                          <a:solidFill>
                            <a:srgbClr val="222221"/>
                          </a:solidFill>
                          <a:latin typeface="Heading Now 71-78"/>
                          <a:ea typeface="Heading Now 71-78"/>
                          <a:cs typeface="Heading Now 71-78"/>
                          <a:sym typeface="Heading Now 71-78"/>
                        </a:rPr>
                        <a:t>Cần </a:t>
                      </a:r>
                      <a:r>
                        <a:rPr lang="en-US" b="true" sz="1999">
                          <a:solidFill>
                            <a:srgbClr val="222221"/>
                          </a:solidFill>
                          <a:latin typeface="Heading Now 71-78 Bold"/>
                          <a:ea typeface="Heading Now 71-78 Bold"/>
                          <a:cs typeface="Heading Now 71-78 Bold"/>
                          <a:sym typeface="Heading Now 71-78 Bold"/>
                        </a:rPr>
                        <a:t>Edge </a:t>
                      </a:r>
                      <a:r>
                        <a:rPr lang="en-US" sz="1999">
                          <a:solidFill>
                            <a:srgbClr val="222221"/>
                          </a:solidFill>
                          <a:latin typeface="Heading Now 71-78"/>
                          <a:ea typeface="Heading Now 71-78"/>
                          <a:cs typeface="Heading Now 71-78"/>
                          <a:sym typeface="Heading Now 71-78"/>
                        </a:rPr>
                        <a:t>lưu trữ và quản lý thông tin về các đường đi giữa các nút trong đồ thị. Tích hợp dễ dàng với các giải thuật như Dijkstra khi xử lý danh sách các cạnh</a:t>
                      </a:r>
                    </a:p>
                  </a:txBody>
                  <a:tcPr marL="0" marR="0" marT="0" marB="0" anchor="ctr">
                    <a:lnL cmpd="sng" algn="ctr" cap="flat" w="19050">
                      <a:solidFill>
                        <a:srgbClr val="222221"/>
                      </a:solidFill>
                      <a:prstDash val="solid"/>
                      <a:round/>
                      <a:headEnd type="none" w="med" len="med"/>
                      <a:tailEnd type="none" w="med" len="med"/>
                    </a:lnL>
                    <a:lnR cmpd="sng" algn="ctr" cap="flat" w="19050">
                      <a:solidFill>
                        <a:srgbClr val="222221"/>
                      </a:solidFill>
                      <a:prstDash val="solid"/>
                      <a:round/>
                      <a:headEnd type="none" w="med" len="med"/>
                      <a:tailEnd type="none" w="med" len="med"/>
                    </a:lnR>
                    <a:lnT cmpd="sng" algn="ctr" cap="flat" w="19050">
                      <a:solidFill>
                        <a:srgbClr val="222221"/>
                      </a:solidFill>
                      <a:prstDash val="solid"/>
                      <a:round/>
                      <a:headEnd type="none" w="med" len="med"/>
                      <a:tailEnd type="none" w="med" len="med"/>
                    </a:lnT>
                    <a:lnB cmpd="sng" algn="ctr" cap="flat" w="19050">
                      <a:solidFill>
                        <a:srgbClr val="222221"/>
                      </a:solidFill>
                      <a:prstDash val="solid"/>
                      <a:round/>
                      <a:headEnd type="none" w="med" len="med"/>
                      <a:tailEnd type="none" w="med" len="med"/>
                    </a:lnB>
                    <a:solidFill>
                      <a:srgbClr val="FFF8F0"/>
                    </a:solidFill>
                  </a:tcPr>
                </a:tc>
                <a:tc hMerge="true">
                  <a:txBody>
                    <a:bodyPr anchor="t" rtlCol="false"/>
                    <a:lstStyle/>
                    <a:p>
                      <a:pPr algn="l" marL="431797" indent="-215899" lvl="1">
                        <a:lnSpc>
                          <a:spcPts val="2299"/>
                        </a:lnSpc>
                        <a:buFont typeface="Arial"/>
                        <a:buChar char="•"/>
                        <a:defRPr/>
                      </a:pPr>
                      <a:r>
                        <a:rPr lang="en-US" b="true" sz="1999">
                          <a:solidFill>
                            <a:srgbClr val="222221"/>
                          </a:solidFill>
                          <a:latin typeface="Heading Now 71-78 Bold"/>
                          <a:ea typeface="Heading Now 71-78 Bold"/>
                          <a:cs typeface="Heading Now 71-78 Bold"/>
                          <a:sym typeface="Heading Now 71-78 Bold"/>
                        </a:rPr>
                        <a:t>Struct</a:t>
                      </a:r>
                      <a:r>
                        <a:rPr lang="en-US" sz="1999">
                          <a:solidFill>
                            <a:srgbClr val="222221"/>
                          </a:solidFill>
                          <a:latin typeface="Heading Now 71-78"/>
                          <a:ea typeface="Heading Now 71-78"/>
                          <a:cs typeface="Heading Now 71-78"/>
                          <a:sym typeface="Heading Now 71-78"/>
                        </a:rPr>
                        <a:t> là cấu trúc dữ liệu cơ bản, dễ khai báo và sử dụng trong C, phù hợp để  quản lý dữ liệu nhỏ.</a:t>
                      </a:r>
                      <a:endParaRPr lang="en-US" sz="1100"/>
                    </a:p>
                    <a:p>
                      <a:pPr algn="l" marL="431797" indent="-215899" lvl="1">
                        <a:lnSpc>
                          <a:spcPts val="2299"/>
                        </a:lnSpc>
                        <a:buFont typeface="Arial"/>
                        <a:buChar char="•"/>
                      </a:pPr>
                      <a:r>
                        <a:rPr lang="en-US" sz="1999">
                          <a:solidFill>
                            <a:srgbClr val="222221"/>
                          </a:solidFill>
                          <a:latin typeface="Heading Now 71-78"/>
                          <a:ea typeface="Heading Now 71-78"/>
                          <a:cs typeface="Heading Now 71-78"/>
                          <a:sym typeface="Heading Now 71-78"/>
                        </a:rPr>
                        <a:t>Sử dụng ma trận trọng số giúp tối ưu hóa việc lưu trữ và truy xuất khoảng cách giữa các nút khi số lượng điểm không quá lớn.</a:t>
                      </a:r>
                    </a:p>
                    <a:p>
                      <a:pPr algn="l" marL="431797" indent="-215899" lvl="1">
                        <a:lnSpc>
                          <a:spcPts val="2299"/>
                        </a:lnSpc>
                        <a:buFont typeface="Arial"/>
                        <a:buChar char="•"/>
                      </a:pPr>
                      <a:r>
                        <a:rPr lang="en-US" sz="1999">
                          <a:solidFill>
                            <a:srgbClr val="222221"/>
                          </a:solidFill>
                          <a:latin typeface="Heading Now 71-78"/>
                          <a:ea typeface="Heading Now 71-78"/>
                          <a:cs typeface="Heading Now 71-78"/>
                          <a:sym typeface="Heading Now 71-78"/>
                        </a:rPr>
                        <a:t>Cần </a:t>
                      </a:r>
                      <a:r>
                        <a:rPr lang="en-US" b="true" sz="1999">
                          <a:solidFill>
                            <a:srgbClr val="222221"/>
                          </a:solidFill>
                          <a:latin typeface="Heading Now 71-78 Bold"/>
                          <a:ea typeface="Heading Now 71-78 Bold"/>
                          <a:cs typeface="Heading Now 71-78 Bold"/>
                          <a:sym typeface="Heading Now 71-78 Bold"/>
                        </a:rPr>
                        <a:t>Edge </a:t>
                      </a:r>
                      <a:r>
                        <a:rPr lang="en-US" sz="1999">
                          <a:solidFill>
                            <a:srgbClr val="222221"/>
                          </a:solidFill>
                          <a:latin typeface="Heading Now 71-78"/>
                          <a:ea typeface="Heading Now 71-78"/>
                          <a:cs typeface="Heading Now 71-78"/>
                          <a:sym typeface="Heading Now 71-78"/>
                        </a:rPr>
                        <a:t>lưu trữ và quản lý thông tin về các đường đi giữa các nút trong đồ thị. Tích hợp dễ dàng với các giải thuật như Dijkstra khi xử lý danh sách các cạnh</a:t>
                      </a:r>
                    </a:p>
                  </a:txBody>
                  <a:tcPr marL="0" marR="0" marT="0" marB="0" anchor="ctr">
                    <a:lnL cmpd="sng" algn="ctr" cap="flat" w="19050">
                      <a:solidFill>
                        <a:srgbClr val="222221"/>
                      </a:solidFill>
                      <a:prstDash val="solid"/>
                      <a:round/>
                      <a:headEnd type="none" w="med" len="med"/>
                      <a:tailEnd type="none" w="med" len="med"/>
                    </a:lnL>
                    <a:lnR cmpd="sng" algn="ctr" cap="flat" w="19050">
                      <a:solidFill>
                        <a:srgbClr val="222221"/>
                      </a:solidFill>
                      <a:prstDash val="solid"/>
                      <a:round/>
                      <a:headEnd type="none" w="med" len="med"/>
                      <a:tailEnd type="none" w="med" len="med"/>
                    </a:lnR>
                    <a:lnT cmpd="sng" algn="ctr" cap="flat" w="19050">
                      <a:solidFill>
                        <a:srgbClr val="222221"/>
                      </a:solidFill>
                      <a:prstDash val="solid"/>
                      <a:round/>
                      <a:headEnd type="none" w="med" len="med"/>
                      <a:tailEnd type="none" w="med" len="med"/>
                    </a:lnT>
                    <a:lnB cmpd="sng" algn="ctr" cap="flat" w="19050">
                      <a:solidFill>
                        <a:srgbClr val="222221"/>
                      </a:solidFill>
                      <a:prstDash val="solid"/>
                      <a:round/>
                      <a:headEnd type="none" w="med" len="med"/>
                      <a:tailEnd type="none" w="med" len="med"/>
                    </a:lnB>
                    <a:solidFill>
                      <a:srgbClr val="FFF8F0"/>
                    </a:solidFill>
                  </a:tcPr>
                </a:tc>
              </a:tr>
              <a:tr h="2780026">
                <a:tc>
                  <a:txBody>
                    <a:bodyPr anchor="t" rtlCol="false"/>
                    <a:lstStyle/>
                    <a:p>
                      <a:pPr algn="ctr">
                        <a:lnSpc>
                          <a:spcPts val="2299"/>
                        </a:lnSpc>
                        <a:defRPr/>
                      </a:pPr>
                      <a:r>
                        <a:rPr lang="en-US" sz="1999" b="true">
                          <a:solidFill>
                            <a:srgbClr val="222221"/>
                          </a:solidFill>
                          <a:latin typeface="Canva Sans Bold"/>
                          <a:ea typeface="Canva Sans Bold"/>
                          <a:cs typeface="Canva Sans Bold"/>
                          <a:sym typeface="Canva Sans Bold"/>
                        </a:rPr>
                        <a:t>Cách khai báo</a:t>
                      </a:r>
                      <a:endParaRPr lang="en-US" sz="1100"/>
                    </a:p>
                  </a:txBody>
                  <a:tcPr marL="0" marR="0" marT="0" marB="0" anchor="ctr">
                    <a:lnL cmpd="sng" algn="ctr" cap="flat" w="19050">
                      <a:solidFill>
                        <a:srgbClr val="222221"/>
                      </a:solidFill>
                      <a:prstDash val="solid"/>
                      <a:round/>
                      <a:headEnd type="none" w="med" len="med"/>
                      <a:tailEnd type="none" w="med" len="med"/>
                    </a:lnL>
                    <a:lnR cmpd="sng" algn="ctr" cap="flat" w="19050">
                      <a:solidFill>
                        <a:srgbClr val="222221"/>
                      </a:solidFill>
                      <a:prstDash val="solid"/>
                      <a:round/>
                      <a:headEnd type="none" w="med" len="med"/>
                      <a:tailEnd type="none" w="med" len="med"/>
                    </a:lnR>
                    <a:lnT cmpd="sng" algn="ctr" cap="flat" w="19050">
                      <a:solidFill>
                        <a:srgbClr val="222221"/>
                      </a:solidFill>
                      <a:prstDash val="solid"/>
                      <a:round/>
                      <a:headEnd type="none" w="med" len="med"/>
                      <a:tailEnd type="none" w="med" len="med"/>
                    </a:lnT>
                    <a:lnB cmpd="sng" algn="ctr" cap="flat" w="19050">
                      <a:solidFill>
                        <a:srgbClr val="222221"/>
                      </a:solidFill>
                      <a:prstDash val="solid"/>
                      <a:round/>
                      <a:headEnd type="none" w="med" len="med"/>
                      <a:tailEnd type="none" w="med" len="med"/>
                    </a:lnB>
                    <a:solidFill>
                      <a:srgbClr val="AAF386"/>
                    </a:solidFill>
                  </a:tcPr>
                </a:tc>
                <a:tc>
                  <a:txBody>
                    <a:bodyPr anchor="t" rtlCol="false"/>
                    <a:lstStyle/>
                    <a:p>
                      <a:pPr algn="l">
                        <a:lnSpc>
                          <a:spcPts val="2299"/>
                        </a:lnSpc>
                        <a:defRPr/>
                      </a:pPr>
                      <a:r>
                        <a:rPr lang="en-US" sz="1999">
                          <a:solidFill>
                            <a:srgbClr val="222221"/>
                          </a:solidFill>
                          <a:latin typeface="Heading Now 71-78"/>
                          <a:ea typeface="Heading Now 71-78"/>
                          <a:cs typeface="Heading Now 71-78"/>
                          <a:sym typeface="Heading Now 71-78"/>
                        </a:rPr>
                        <a:t>  typedef struct Node {</a:t>
                      </a:r>
                      <a:endParaRPr lang="en-US" sz="1100"/>
                    </a:p>
                    <a:p>
                      <a:pPr algn="l">
                        <a:lnSpc>
                          <a:spcPts val="2299"/>
                        </a:lnSpc>
                      </a:pPr>
                      <a:r>
                        <a:rPr lang="en-US" sz="1999">
                          <a:solidFill>
                            <a:srgbClr val="222221"/>
                          </a:solidFill>
                          <a:latin typeface="Heading Now 71-78"/>
                          <a:ea typeface="Heading Now 71-78"/>
                          <a:cs typeface="Heading Now 71-78"/>
                          <a:sym typeface="Heading Now 71-78"/>
                        </a:rPr>
                        <a:t>      int id;</a:t>
                      </a:r>
                    </a:p>
                    <a:p>
                      <a:pPr algn="l">
                        <a:lnSpc>
                          <a:spcPts val="2299"/>
                        </a:lnSpc>
                      </a:pPr>
                      <a:r>
                        <a:rPr lang="en-US" sz="1999">
                          <a:solidFill>
                            <a:srgbClr val="222221"/>
                          </a:solidFill>
                          <a:latin typeface="Heading Now 71-78"/>
                          <a:ea typeface="Heading Now 71-78"/>
                          <a:cs typeface="Heading Now 71-78"/>
                          <a:sym typeface="Heading Now 71-78"/>
                        </a:rPr>
                        <a:t>      double latitude;</a:t>
                      </a:r>
                    </a:p>
                    <a:p>
                      <a:pPr algn="l">
                        <a:lnSpc>
                          <a:spcPts val="2299"/>
                        </a:lnSpc>
                      </a:pPr>
                      <a:r>
                        <a:rPr lang="en-US" sz="1999">
                          <a:solidFill>
                            <a:srgbClr val="222221"/>
                          </a:solidFill>
                          <a:latin typeface="Heading Now 71-78"/>
                          <a:ea typeface="Heading Now 71-78"/>
                          <a:cs typeface="Heading Now 71-78"/>
                          <a:sym typeface="Heading Now 71-78"/>
                        </a:rPr>
                        <a:t>      double longitude;</a:t>
                      </a:r>
                    </a:p>
                    <a:p>
                      <a:pPr algn="l">
                        <a:lnSpc>
                          <a:spcPts val="2299"/>
                        </a:lnSpc>
                      </a:pPr>
                      <a:r>
                        <a:rPr lang="en-US" sz="1999">
                          <a:solidFill>
                            <a:srgbClr val="222221"/>
                          </a:solidFill>
                          <a:latin typeface="Heading Now 71-78"/>
                          <a:ea typeface="Heading Now 71-78"/>
                          <a:cs typeface="Heading Now 71-78"/>
                          <a:sym typeface="Heading Now 71-78"/>
                        </a:rPr>
                        <a:t>      char name[30];</a:t>
                      </a:r>
                    </a:p>
                    <a:p>
                      <a:pPr algn="l">
                        <a:lnSpc>
                          <a:spcPts val="2299"/>
                        </a:lnSpc>
                      </a:pPr>
                      <a:r>
                        <a:rPr lang="en-US" sz="1999">
                          <a:solidFill>
                            <a:srgbClr val="222221"/>
                          </a:solidFill>
                          <a:latin typeface="Heading Now 71-78"/>
                          <a:ea typeface="Heading Now 71-78"/>
                          <a:cs typeface="Heading Now 71-78"/>
                          <a:sym typeface="Heading Now 71-78"/>
                        </a:rPr>
                        <a:t>  } Node;</a:t>
                      </a:r>
                    </a:p>
                    <a:p>
                      <a:pPr algn="l">
                        <a:lnSpc>
                          <a:spcPts val="2299"/>
                        </a:lnSpc>
                      </a:pPr>
                    </a:p>
                  </a:txBody>
                  <a:tcPr marL="0" marR="0" marT="0" marB="0" anchor="ctr">
                    <a:lnL cmpd="sng" algn="ctr" cap="flat" w="19050">
                      <a:solidFill>
                        <a:srgbClr val="222221"/>
                      </a:solidFill>
                      <a:prstDash val="solid"/>
                      <a:round/>
                      <a:headEnd type="none" w="med" len="med"/>
                      <a:tailEnd type="none" w="med" len="med"/>
                    </a:lnL>
                    <a:lnR cmpd="sng" algn="ctr" cap="flat" w="19050">
                      <a:solidFill>
                        <a:srgbClr val="222221"/>
                      </a:solidFill>
                      <a:prstDash val="solid"/>
                      <a:round/>
                      <a:headEnd type="none" w="med" len="med"/>
                      <a:tailEnd type="none" w="med" len="med"/>
                    </a:lnR>
                    <a:lnT cmpd="sng" algn="ctr" cap="flat" w="19050">
                      <a:solidFill>
                        <a:srgbClr val="222221"/>
                      </a:solidFill>
                      <a:prstDash val="solid"/>
                      <a:round/>
                      <a:headEnd type="none" w="med" len="med"/>
                      <a:tailEnd type="none" w="med" len="med"/>
                    </a:lnT>
                    <a:lnB cmpd="sng" algn="ctr" cap="flat" w="19050">
                      <a:solidFill>
                        <a:srgbClr val="222221"/>
                      </a:solidFill>
                      <a:prstDash val="solid"/>
                      <a:round/>
                      <a:headEnd type="none" w="med" len="med"/>
                      <a:tailEnd type="none" w="med" len="med"/>
                    </a:lnB>
                    <a:solidFill>
                      <a:srgbClr val="FFF8F0"/>
                    </a:solidFill>
                  </a:tcPr>
                </a:tc>
                <a:tc>
                  <a:txBody>
                    <a:bodyPr anchor="t" rtlCol="false"/>
                    <a:lstStyle/>
                    <a:p>
                      <a:pPr algn="l">
                        <a:lnSpc>
                          <a:spcPts val="2799"/>
                        </a:lnSpc>
                        <a:defRPr/>
                      </a:pPr>
                      <a:r>
                        <a:rPr lang="en-US" sz="1999">
                          <a:solidFill>
                            <a:srgbClr val="222221"/>
                          </a:solidFill>
                          <a:latin typeface="Heading Now 71-78"/>
                          <a:ea typeface="Heading Now 71-78"/>
                          <a:cs typeface="Heading Now 71-78"/>
                          <a:sym typeface="Heading Now 71-78"/>
                        </a:rPr>
                        <a:t>  </a:t>
                      </a:r>
                      <a:r>
                        <a:rPr lang="en-US" sz="1999">
                          <a:solidFill>
                            <a:srgbClr val="222221"/>
                          </a:solidFill>
                          <a:latin typeface="Heading Now 71-78"/>
                          <a:ea typeface="Heading Now 71-78"/>
                          <a:cs typeface="Heading Now 71-78"/>
                          <a:sym typeface="Heading Now 71-78"/>
                        </a:rPr>
                        <a:t>typedef struct Node {</a:t>
                      </a:r>
                      <a:endParaRPr lang="en-US" sz="1100"/>
                    </a:p>
                    <a:p>
                      <a:pPr algn="l">
                        <a:lnSpc>
                          <a:spcPts val="2799"/>
                        </a:lnSpc>
                      </a:pPr>
                      <a:r>
                        <a:rPr lang="en-US" sz="1999">
                          <a:solidFill>
                            <a:srgbClr val="000000"/>
                          </a:solidFill>
                          <a:latin typeface="Heading Now 71-78"/>
                          <a:ea typeface="Heading Now 71-78"/>
                          <a:cs typeface="Heading Now 71-78"/>
                          <a:sym typeface="Heading Now 71-78"/>
                        </a:rPr>
                        <a:t>      int numNodes;</a:t>
                      </a:r>
                    </a:p>
                    <a:p>
                      <a:pPr algn="l">
                        <a:lnSpc>
                          <a:spcPts val="2799"/>
                        </a:lnSpc>
                      </a:pPr>
                      <a:r>
                        <a:rPr lang="en-US" sz="1999">
                          <a:solidFill>
                            <a:srgbClr val="000000"/>
                          </a:solidFill>
                          <a:latin typeface="Heading Now 71-78"/>
                          <a:ea typeface="Heading Now 71-78"/>
                          <a:cs typeface="Heading Now 71-78"/>
                          <a:sym typeface="Heading Now 71-78"/>
                        </a:rPr>
                        <a:t>      int numEdges;</a:t>
                      </a:r>
                    </a:p>
                    <a:p>
                      <a:pPr algn="l">
                        <a:lnSpc>
                          <a:spcPts val="2799"/>
                        </a:lnSpc>
                      </a:pPr>
                      <a:r>
                        <a:rPr lang="en-US" sz="1999">
                          <a:solidFill>
                            <a:srgbClr val="000000"/>
                          </a:solidFill>
                          <a:latin typeface="Heading Now 71-78"/>
                          <a:ea typeface="Heading Now 71-78"/>
                          <a:cs typeface="Heading Now 71-78"/>
                          <a:sym typeface="Heading Now 71-78"/>
                        </a:rPr>
                        <a:t>      Node nodes[MAX_NODES];</a:t>
                      </a:r>
                    </a:p>
                    <a:p>
                      <a:pPr algn="l">
                        <a:lnSpc>
                          <a:spcPts val="2799"/>
                        </a:lnSpc>
                      </a:pPr>
                      <a:r>
                        <a:rPr lang="en-US" sz="1999">
                          <a:solidFill>
                            <a:srgbClr val="000000"/>
                          </a:solidFill>
                          <a:latin typeface="Heading Now 71-78"/>
                          <a:ea typeface="Heading Now 71-78"/>
                          <a:cs typeface="Heading Now 71-78"/>
                          <a:sym typeface="Heading Now 71-78"/>
                        </a:rPr>
                        <a:t>      Edge nodes[MAX_NODES *                       (MAX_NODES - 1) / 2};</a:t>
                      </a:r>
                    </a:p>
                    <a:p>
                      <a:pPr algn="l">
                        <a:lnSpc>
                          <a:spcPts val="2799"/>
                        </a:lnSpc>
                      </a:pPr>
                      <a:r>
                        <a:rPr lang="en-US" sz="1999">
                          <a:solidFill>
                            <a:srgbClr val="000000"/>
                          </a:solidFill>
                          <a:latin typeface="Heading Now 71-78"/>
                          <a:ea typeface="Heading Now 71-78"/>
                          <a:cs typeface="Heading Now 71-78"/>
                          <a:sym typeface="Heading Now 71-78"/>
                        </a:rPr>
                        <a:t>  } Graph;</a:t>
                      </a:r>
                    </a:p>
                  </a:txBody>
                  <a:tcPr marL="0" marR="0" marT="0" marB="0" anchor="ctr">
                    <a:lnL cmpd="sng" algn="ctr" cap="flat" w="19050">
                      <a:solidFill>
                        <a:srgbClr val="222221"/>
                      </a:solidFill>
                      <a:prstDash val="solid"/>
                      <a:round/>
                      <a:headEnd type="none" w="med" len="med"/>
                      <a:tailEnd type="none" w="med" len="med"/>
                    </a:lnL>
                    <a:lnR cmpd="sng" algn="ctr" cap="flat" w="19050">
                      <a:solidFill>
                        <a:srgbClr val="222221"/>
                      </a:solidFill>
                      <a:prstDash val="solid"/>
                      <a:round/>
                      <a:headEnd type="none" w="med" len="med"/>
                      <a:tailEnd type="none" w="med" len="med"/>
                    </a:lnR>
                    <a:lnT cmpd="sng" algn="ctr" cap="flat" w="19050">
                      <a:solidFill>
                        <a:srgbClr val="222221"/>
                      </a:solidFill>
                      <a:prstDash val="solid"/>
                      <a:round/>
                      <a:headEnd type="none" w="med" len="med"/>
                      <a:tailEnd type="none" w="med" len="med"/>
                    </a:lnT>
                    <a:lnB cmpd="sng" algn="ctr" cap="flat" w="19050">
                      <a:solidFill>
                        <a:srgbClr val="222221"/>
                      </a:solidFill>
                      <a:prstDash val="solid"/>
                      <a:round/>
                      <a:headEnd type="none" w="med" len="med"/>
                      <a:tailEnd type="none" w="med" len="med"/>
                    </a:lnB>
                    <a:solidFill>
                      <a:srgbClr val="FFF8F0"/>
                    </a:solidFill>
                  </a:tcPr>
                </a:tc>
                <a:tc>
                  <a:txBody>
                    <a:bodyPr anchor="t" rtlCol="false"/>
                    <a:lstStyle/>
                    <a:p>
                      <a:pPr algn="l">
                        <a:lnSpc>
                          <a:spcPts val="2799"/>
                        </a:lnSpc>
                        <a:defRPr/>
                      </a:pPr>
                      <a:r>
                        <a:rPr lang="en-US" sz="1999">
                          <a:solidFill>
                            <a:srgbClr val="222221"/>
                          </a:solidFill>
                          <a:latin typeface="Heading Now 71-78"/>
                          <a:ea typeface="Heading Now 71-78"/>
                          <a:cs typeface="Heading Now 71-78"/>
                          <a:sym typeface="Heading Now 71-78"/>
                        </a:rPr>
                        <a:t>  typedef struct Edge {</a:t>
                      </a:r>
                      <a:endParaRPr lang="en-US" sz="1100"/>
                    </a:p>
                    <a:p>
                      <a:pPr algn="l">
                        <a:lnSpc>
                          <a:spcPts val="2799"/>
                        </a:lnSpc>
                      </a:pPr>
                      <a:r>
                        <a:rPr lang="en-US" sz="1999">
                          <a:solidFill>
                            <a:srgbClr val="222221"/>
                          </a:solidFill>
                          <a:latin typeface="Heading Now 71-78"/>
                          <a:ea typeface="Heading Now 71-78"/>
                          <a:cs typeface="Heading Now 71-78"/>
                          <a:sym typeface="Heading Now 71-78"/>
                        </a:rPr>
                        <a:t>      int src, dest;</a:t>
                      </a:r>
                    </a:p>
                    <a:p>
                      <a:pPr algn="l">
                        <a:lnSpc>
                          <a:spcPts val="2799"/>
                        </a:lnSpc>
                      </a:pPr>
                      <a:r>
                        <a:rPr lang="en-US" sz="1999">
                          <a:solidFill>
                            <a:srgbClr val="222221"/>
                          </a:solidFill>
                          <a:latin typeface="Heading Now 71-78"/>
                          <a:ea typeface="Heading Now 71-78"/>
                          <a:cs typeface="Heading Now 71-78"/>
                          <a:sym typeface="Heading Now 71-78"/>
                        </a:rPr>
                        <a:t>      float weight;</a:t>
                      </a:r>
                    </a:p>
                    <a:p>
                      <a:pPr algn="l">
                        <a:lnSpc>
                          <a:spcPts val="2799"/>
                        </a:lnSpc>
                      </a:pPr>
                      <a:r>
                        <a:rPr lang="en-US" sz="1999">
                          <a:solidFill>
                            <a:srgbClr val="222221"/>
                          </a:solidFill>
                          <a:latin typeface="Heading Now 71-78"/>
                          <a:ea typeface="Heading Now 71-78"/>
                          <a:cs typeface="Heading Now 71-78"/>
                          <a:sym typeface="Heading Now 71-78"/>
                        </a:rPr>
                        <a:t>  } Edge;</a:t>
                      </a:r>
                    </a:p>
                    <a:p>
                      <a:pPr algn="l">
                        <a:lnSpc>
                          <a:spcPts val="2799"/>
                        </a:lnSpc>
                      </a:pPr>
                    </a:p>
                  </a:txBody>
                  <a:tcPr marL="0" marR="0" marT="0" marB="0" anchor="ctr">
                    <a:lnL cmpd="sng" algn="ctr" cap="flat" w="19050">
                      <a:solidFill>
                        <a:srgbClr val="222221"/>
                      </a:solidFill>
                      <a:prstDash val="solid"/>
                      <a:round/>
                      <a:headEnd type="none" w="med" len="med"/>
                      <a:tailEnd type="none" w="med" len="med"/>
                    </a:lnL>
                    <a:lnR cmpd="sng" algn="ctr" cap="flat" w="19050">
                      <a:solidFill>
                        <a:srgbClr val="222221"/>
                      </a:solidFill>
                      <a:prstDash val="solid"/>
                      <a:round/>
                      <a:headEnd type="none" w="med" len="med"/>
                      <a:tailEnd type="none" w="med" len="med"/>
                    </a:lnR>
                    <a:lnT cmpd="sng" algn="ctr" cap="flat" w="19050">
                      <a:solidFill>
                        <a:srgbClr val="222221"/>
                      </a:solidFill>
                      <a:prstDash val="solid"/>
                      <a:round/>
                      <a:headEnd type="none" w="med" len="med"/>
                      <a:tailEnd type="none" w="med" len="med"/>
                    </a:lnT>
                    <a:lnB cmpd="sng" algn="ctr" cap="flat" w="19050">
                      <a:solidFill>
                        <a:srgbClr val="222221"/>
                      </a:solidFill>
                      <a:prstDash val="solid"/>
                      <a:round/>
                      <a:headEnd type="none" w="med" len="med"/>
                      <a:tailEnd type="none" w="med" len="med"/>
                    </a:lnB>
                    <a:solidFill>
                      <a:srgbClr val="FFF8F0"/>
                    </a:solidFill>
                  </a:tcPr>
                </a:tc>
              </a:tr>
              <a:tr h="1389766">
                <a:tc>
                  <a:txBody>
                    <a:bodyPr anchor="t" rtlCol="false"/>
                    <a:lstStyle/>
                    <a:p>
                      <a:pPr algn="ctr">
                        <a:lnSpc>
                          <a:spcPts val="2299"/>
                        </a:lnSpc>
                        <a:defRPr/>
                      </a:pPr>
                      <a:r>
                        <a:rPr lang="en-US" sz="1999" b="true">
                          <a:solidFill>
                            <a:srgbClr val="222221"/>
                          </a:solidFill>
                          <a:latin typeface="Canva Sans Bold"/>
                          <a:ea typeface="Canva Sans Bold"/>
                          <a:cs typeface="Canva Sans Bold"/>
                          <a:sym typeface="Canva Sans Bold"/>
                        </a:rPr>
                        <a:t>Độ phức tạp</a:t>
                      </a:r>
                      <a:endParaRPr lang="en-US" sz="1100"/>
                    </a:p>
                  </a:txBody>
                  <a:tcPr marL="0" marR="0" marT="0" marB="0" anchor="ctr">
                    <a:lnL cmpd="sng" algn="ctr" cap="flat" w="19050">
                      <a:solidFill>
                        <a:srgbClr val="222221"/>
                      </a:solidFill>
                      <a:prstDash val="solid"/>
                      <a:round/>
                      <a:headEnd type="none" w="med" len="med"/>
                      <a:tailEnd type="none" w="med" len="med"/>
                    </a:lnL>
                    <a:lnR cmpd="sng" algn="ctr" cap="flat" w="19050">
                      <a:solidFill>
                        <a:srgbClr val="222221"/>
                      </a:solidFill>
                      <a:prstDash val="solid"/>
                      <a:round/>
                      <a:headEnd type="none" w="med" len="med"/>
                      <a:tailEnd type="none" w="med" len="med"/>
                    </a:lnR>
                    <a:lnT cmpd="sng" algn="ctr" cap="flat" w="19050">
                      <a:solidFill>
                        <a:srgbClr val="222221"/>
                      </a:solidFill>
                      <a:prstDash val="solid"/>
                      <a:round/>
                      <a:headEnd type="none" w="med" len="med"/>
                      <a:tailEnd type="none" w="med" len="med"/>
                    </a:lnT>
                    <a:lnB cmpd="sng" algn="ctr" cap="flat" w="19050">
                      <a:solidFill>
                        <a:srgbClr val="222221"/>
                      </a:solidFill>
                      <a:prstDash val="solid"/>
                      <a:round/>
                      <a:headEnd type="none" w="med" len="med"/>
                      <a:tailEnd type="none" w="med" len="med"/>
                    </a:lnB>
                    <a:solidFill>
                      <a:srgbClr val="AAF386"/>
                    </a:solidFill>
                  </a:tcPr>
                </a:tc>
                <a:tc gridSpan="3">
                  <a:txBody>
                    <a:bodyPr anchor="t" rtlCol="false"/>
                    <a:lstStyle/>
                    <a:p>
                      <a:pPr algn="l" marL="431797" indent="-215899" lvl="1">
                        <a:lnSpc>
                          <a:spcPts val="2299"/>
                        </a:lnSpc>
                        <a:buFont typeface="Arial"/>
                        <a:buChar char="•"/>
                        <a:defRPr/>
                      </a:pPr>
                      <a:r>
                        <a:rPr lang="en-US" sz="1999">
                          <a:solidFill>
                            <a:srgbClr val="222221"/>
                          </a:solidFill>
                          <a:latin typeface="Heading Now 71-78"/>
                          <a:ea typeface="Heading Now 71-78"/>
                          <a:cs typeface="Heading Now 71-78"/>
                          <a:sym typeface="Heading Now 71-78"/>
                        </a:rPr>
                        <a:t>Xây dựng đồ thị: O(n²) vớ</a:t>
                      </a:r>
                      <a:r>
                        <a:rPr lang="en-US" sz="1999">
                          <a:solidFill>
                            <a:srgbClr val="222221"/>
                          </a:solidFill>
                          <a:latin typeface="Heading Now 71-78"/>
                          <a:ea typeface="Heading Now 71-78"/>
                          <a:cs typeface="Heading Now 71-78"/>
                          <a:sym typeface="Heading Now 71-78"/>
                        </a:rPr>
                        <a:t>i n là số nút.</a:t>
                      </a:r>
                      <a:endParaRPr lang="en-US" sz="1100"/>
                    </a:p>
                    <a:p>
                      <a:pPr algn="l" marL="431797" indent="-215899" lvl="1">
                        <a:lnSpc>
                          <a:spcPts val="2299"/>
                        </a:lnSpc>
                        <a:buFont typeface="Arial"/>
                        <a:buChar char="•"/>
                      </a:pPr>
                      <a:r>
                        <a:rPr lang="en-US" sz="1999">
                          <a:solidFill>
                            <a:srgbClr val="222221"/>
                          </a:solidFill>
                          <a:latin typeface="Heading Now 71-78"/>
                          <a:ea typeface="Heading Now 71-78"/>
                          <a:cs typeface="Heading Now 71-78"/>
                          <a:sym typeface="Heading Now 71-78"/>
                        </a:rPr>
                        <a:t>Tìm nhà để xe gần nhất: O(n).</a:t>
                      </a:r>
                    </a:p>
                    <a:p>
                      <a:pPr algn="l" marL="431797" indent="-215899" lvl="1">
                        <a:lnSpc>
                          <a:spcPts val="2299"/>
                        </a:lnSpc>
                        <a:buFont typeface="Arial"/>
                        <a:buChar char="•"/>
                      </a:pPr>
                      <a:r>
                        <a:rPr lang="en-US" sz="1999">
                          <a:solidFill>
                            <a:srgbClr val="222221"/>
                          </a:solidFill>
                          <a:latin typeface="Heading Now 71-78"/>
                          <a:ea typeface="Heading Now 71-78"/>
                          <a:cs typeface="Heading Now 71-78"/>
                          <a:sym typeface="Heading Now 71-78"/>
                        </a:rPr>
                        <a:t>T</a:t>
                      </a:r>
                      <a:r>
                        <a:rPr lang="en-US" sz="1999">
                          <a:solidFill>
                            <a:srgbClr val="222221"/>
                          </a:solidFill>
                          <a:latin typeface="Heading Now 71-78"/>
                          <a:ea typeface="Heading Now 71-78"/>
                          <a:cs typeface="Heading Now 71-78"/>
                          <a:sym typeface="Heading Now 71-78"/>
                        </a:rPr>
                        <a:t>huật toán Dijkstra: O(n²) do duyệt qua ma trận trọng số.</a:t>
                      </a:r>
                    </a:p>
                  </a:txBody>
                  <a:tcPr marL="0" marR="0" marT="0" marB="0" anchor="ctr">
                    <a:lnL cmpd="sng" algn="ctr" cap="flat" w="19050">
                      <a:solidFill>
                        <a:srgbClr val="222221"/>
                      </a:solidFill>
                      <a:prstDash val="solid"/>
                      <a:round/>
                      <a:headEnd type="none" w="med" len="med"/>
                      <a:tailEnd type="none" w="med" len="med"/>
                    </a:lnL>
                    <a:lnR cmpd="sng" algn="ctr" cap="flat" w="19050">
                      <a:solidFill>
                        <a:srgbClr val="222221"/>
                      </a:solidFill>
                      <a:prstDash val="solid"/>
                      <a:round/>
                      <a:headEnd type="none" w="med" len="med"/>
                      <a:tailEnd type="none" w="med" len="med"/>
                    </a:lnR>
                    <a:lnT cmpd="sng" algn="ctr" cap="flat" w="19050">
                      <a:solidFill>
                        <a:srgbClr val="222221"/>
                      </a:solidFill>
                      <a:prstDash val="solid"/>
                      <a:round/>
                      <a:headEnd type="none" w="med" len="med"/>
                      <a:tailEnd type="none" w="med" len="med"/>
                    </a:lnT>
                    <a:lnB cmpd="sng" algn="ctr" cap="flat" w="19050">
                      <a:solidFill>
                        <a:srgbClr val="222221"/>
                      </a:solidFill>
                      <a:prstDash val="solid"/>
                      <a:round/>
                      <a:headEnd type="none" w="med" len="med"/>
                      <a:tailEnd type="none" w="med" len="med"/>
                    </a:lnB>
                    <a:solidFill>
                      <a:srgbClr val="FFF8F0"/>
                    </a:solidFill>
                  </a:tcPr>
                </a:tc>
                <a:tc hMerge="true">
                  <a:txBody>
                    <a:bodyPr anchor="t" rtlCol="false"/>
                    <a:lstStyle/>
                    <a:p>
                      <a:pPr algn="l" marL="431797" indent="-215899" lvl="1">
                        <a:lnSpc>
                          <a:spcPts val="2299"/>
                        </a:lnSpc>
                        <a:buFont typeface="Arial"/>
                        <a:buChar char="•"/>
                        <a:defRPr/>
                      </a:pPr>
                      <a:r>
                        <a:rPr lang="en-US" sz="1999">
                          <a:solidFill>
                            <a:srgbClr val="222221"/>
                          </a:solidFill>
                          <a:latin typeface="Heading Now 71-78"/>
                          <a:ea typeface="Heading Now 71-78"/>
                          <a:cs typeface="Heading Now 71-78"/>
                          <a:sym typeface="Heading Now 71-78"/>
                        </a:rPr>
                        <a:t>Xây dựng đồ thị: O(n²) vớ</a:t>
                      </a:r>
                      <a:r>
                        <a:rPr lang="en-US" sz="1999">
                          <a:solidFill>
                            <a:srgbClr val="222221"/>
                          </a:solidFill>
                          <a:latin typeface="Heading Now 71-78"/>
                          <a:ea typeface="Heading Now 71-78"/>
                          <a:cs typeface="Heading Now 71-78"/>
                          <a:sym typeface="Heading Now 71-78"/>
                        </a:rPr>
                        <a:t>i n là số nút.</a:t>
                      </a:r>
                      <a:endParaRPr lang="en-US" sz="1100"/>
                    </a:p>
                    <a:p>
                      <a:pPr algn="l" marL="431797" indent="-215899" lvl="1">
                        <a:lnSpc>
                          <a:spcPts val="2299"/>
                        </a:lnSpc>
                        <a:buFont typeface="Arial"/>
                        <a:buChar char="•"/>
                      </a:pPr>
                      <a:r>
                        <a:rPr lang="en-US" sz="1999">
                          <a:solidFill>
                            <a:srgbClr val="222221"/>
                          </a:solidFill>
                          <a:latin typeface="Heading Now 71-78"/>
                          <a:ea typeface="Heading Now 71-78"/>
                          <a:cs typeface="Heading Now 71-78"/>
                          <a:sym typeface="Heading Now 71-78"/>
                        </a:rPr>
                        <a:t>Tìm nhà để xe gần nhất: O(n).</a:t>
                      </a:r>
                    </a:p>
                    <a:p>
                      <a:pPr algn="l" marL="431797" indent="-215899" lvl="1">
                        <a:lnSpc>
                          <a:spcPts val="2299"/>
                        </a:lnSpc>
                        <a:buFont typeface="Arial"/>
                        <a:buChar char="•"/>
                      </a:pPr>
                      <a:r>
                        <a:rPr lang="en-US" sz="1999">
                          <a:solidFill>
                            <a:srgbClr val="222221"/>
                          </a:solidFill>
                          <a:latin typeface="Heading Now 71-78"/>
                          <a:ea typeface="Heading Now 71-78"/>
                          <a:cs typeface="Heading Now 71-78"/>
                          <a:sym typeface="Heading Now 71-78"/>
                        </a:rPr>
                        <a:t>T</a:t>
                      </a:r>
                      <a:r>
                        <a:rPr lang="en-US" sz="1999">
                          <a:solidFill>
                            <a:srgbClr val="222221"/>
                          </a:solidFill>
                          <a:latin typeface="Heading Now 71-78"/>
                          <a:ea typeface="Heading Now 71-78"/>
                          <a:cs typeface="Heading Now 71-78"/>
                          <a:sym typeface="Heading Now 71-78"/>
                        </a:rPr>
                        <a:t>huật toán Dijkstra: O(n²) do duyệt qua ma trận trọng số.</a:t>
                      </a:r>
                    </a:p>
                  </a:txBody>
                  <a:tcPr marL="0" marR="0" marT="0" marB="0" anchor="ctr">
                    <a:lnL cmpd="sng" algn="ctr" cap="flat" w="19050">
                      <a:solidFill>
                        <a:srgbClr val="222221"/>
                      </a:solidFill>
                      <a:prstDash val="solid"/>
                      <a:round/>
                      <a:headEnd type="none" w="med" len="med"/>
                      <a:tailEnd type="none" w="med" len="med"/>
                    </a:lnL>
                    <a:lnR cmpd="sng" algn="ctr" cap="flat" w="19050">
                      <a:solidFill>
                        <a:srgbClr val="222221"/>
                      </a:solidFill>
                      <a:prstDash val="solid"/>
                      <a:round/>
                      <a:headEnd type="none" w="med" len="med"/>
                      <a:tailEnd type="none" w="med" len="med"/>
                    </a:lnR>
                    <a:lnT cmpd="sng" algn="ctr" cap="flat" w="19050">
                      <a:solidFill>
                        <a:srgbClr val="222221"/>
                      </a:solidFill>
                      <a:prstDash val="solid"/>
                      <a:round/>
                      <a:headEnd type="none" w="med" len="med"/>
                      <a:tailEnd type="none" w="med" len="med"/>
                    </a:lnT>
                    <a:lnB cmpd="sng" algn="ctr" cap="flat" w="19050">
                      <a:solidFill>
                        <a:srgbClr val="222221"/>
                      </a:solidFill>
                      <a:prstDash val="solid"/>
                      <a:round/>
                      <a:headEnd type="none" w="med" len="med"/>
                      <a:tailEnd type="none" w="med" len="med"/>
                    </a:lnB>
                    <a:solidFill>
                      <a:srgbClr val="FFF8F0"/>
                    </a:solidFill>
                  </a:tcPr>
                </a:tc>
                <a:tc hMerge="true">
                  <a:txBody>
                    <a:bodyPr anchor="t" rtlCol="false"/>
                    <a:lstStyle/>
                    <a:p>
                      <a:pPr algn="l" marL="431797" indent="-215899" lvl="1">
                        <a:lnSpc>
                          <a:spcPts val="2299"/>
                        </a:lnSpc>
                        <a:buFont typeface="Arial"/>
                        <a:buChar char="•"/>
                        <a:defRPr/>
                      </a:pPr>
                      <a:r>
                        <a:rPr lang="en-US" sz="1999">
                          <a:solidFill>
                            <a:srgbClr val="222221"/>
                          </a:solidFill>
                          <a:latin typeface="Heading Now 71-78"/>
                          <a:ea typeface="Heading Now 71-78"/>
                          <a:cs typeface="Heading Now 71-78"/>
                          <a:sym typeface="Heading Now 71-78"/>
                        </a:rPr>
                        <a:t>Xây dựng đồ thị: O(n²) vớ</a:t>
                      </a:r>
                      <a:r>
                        <a:rPr lang="en-US" sz="1999">
                          <a:solidFill>
                            <a:srgbClr val="222221"/>
                          </a:solidFill>
                          <a:latin typeface="Heading Now 71-78"/>
                          <a:ea typeface="Heading Now 71-78"/>
                          <a:cs typeface="Heading Now 71-78"/>
                          <a:sym typeface="Heading Now 71-78"/>
                        </a:rPr>
                        <a:t>i n là số nút.</a:t>
                      </a:r>
                      <a:endParaRPr lang="en-US" sz="1100"/>
                    </a:p>
                    <a:p>
                      <a:pPr algn="l" marL="431797" indent="-215899" lvl="1">
                        <a:lnSpc>
                          <a:spcPts val="2299"/>
                        </a:lnSpc>
                        <a:buFont typeface="Arial"/>
                        <a:buChar char="•"/>
                      </a:pPr>
                      <a:r>
                        <a:rPr lang="en-US" sz="1999">
                          <a:solidFill>
                            <a:srgbClr val="222221"/>
                          </a:solidFill>
                          <a:latin typeface="Heading Now 71-78"/>
                          <a:ea typeface="Heading Now 71-78"/>
                          <a:cs typeface="Heading Now 71-78"/>
                          <a:sym typeface="Heading Now 71-78"/>
                        </a:rPr>
                        <a:t>Tìm nhà để xe gần nhất: O(n).</a:t>
                      </a:r>
                    </a:p>
                    <a:p>
                      <a:pPr algn="l" marL="431797" indent="-215899" lvl="1">
                        <a:lnSpc>
                          <a:spcPts val="2299"/>
                        </a:lnSpc>
                        <a:buFont typeface="Arial"/>
                        <a:buChar char="•"/>
                      </a:pPr>
                      <a:r>
                        <a:rPr lang="en-US" sz="1999">
                          <a:solidFill>
                            <a:srgbClr val="222221"/>
                          </a:solidFill>
                          <a:latin typeface="Heading Now 71-78"/>
                          <a:ea typeface="Heading Now 71-78"/>
                          <a:cs typeface="Heading Now 71-78"/>
                          <a:sym typeface="Heading Now 71-78"/>
                        </a:rPr>
                        <a:t>T</a:t>
                      </a:r>
                      <a:r>
                        <a:rPr lang="en-US" sz="1999">
                          <a:solidFill>
                            <a:srgbClr val="222221"/>
                          </a:solidFill>
                          <a:latin typeface="Heading Now 71-78"/>
                          <a:ea typeface="Heading Now 71-78"/>
                          <a:cs typeface="Heading Now 71-78"/>
                          <a:sym typeface="Heading Now 71-78"/>
                        </a:rPr>
                        <a:t>huật toán Dijkstra: O(n²) do duyệt qua ma trận trọng số.</a:t>
                      </a:r>
                    </a:p>
                  </a:txBody>
                  <a:tcPr marL="0" marR="0" marT="0" marB="0" anchor="ctr">
                    <a:lnL cmpd="sng" algn="ctr" cap="flat" w="19050">
                      <a:solidFill>
                        <a:srgbClr val="222221"/>
                      </a:solidFill>
                      <a:prstDash val="solid"/>
                      <a:round/>
                      <a:headEnd type="none" w="med" len="med"/>
                      <a:tailEnd type="none" w="med" len="med"/>
                    </a:lnL>
                    <a:lnR cmpd="sng" algn="ctr" cap="flat" w="19050">
                      <a:solidFill>
                        <a:srgbClr val="222221"/>
                      </a:solidFill>
                      <a:prstDash val="solid"/>
                      <a:round/>
                      <a:headEnd type="none" w="med" len="med"/>
                      <a:tailEnd type="none" w="med" len="med"/>
                    </a:lnR>
                    <a:lnT cmpd="sng" algn="ctr" cap="flat" w="19050">
                      <a:solidFill>
                        <a:srgbClr val="222221"/>
                      </a:solidFill>
                      <a:prstDash val="solid"/>
                      <a:round/>
                      <a:headEnd type="none" w="med" len="med"/>
                      <a:tailEnd type="none" w="med" len="med"/>
                    </a:lnT>
                    <a:lnB cmpd="sng" algn="ctr" cap="flat" w="19050">
                      <a:solidFill>
                        <a:srgbClr val="222221"/>
                      </a:solidFill>
                      <a:prstDash val="solid"/>
                      <a:round/>
                      <a:headEnd type="none" w="med" len="med"/>
                      <a:tailEnd type="none" w="med" len="med"/>
                    </a:lnB>
                    <a:solidFill>
                      <a:srgbClr val="FFF8F0"/>
                    </a:solidFill>
                  </a:tcPr>
                </a:tc>
              </a:tr>
            </a:tbl>
          </a:graphicData>
        </a:graphic>
      </p:graphicFrame>
      <p:sp>
        <p:nvSpPr>
          <p:cNvPr name="AutoShape 3" id="3"/>
          <p:cNvSpPr/>
          <p:nvPr/>
        </p:nvSpPr>
        <p:spPr>
          <a:xfrm flipV="true">
            <a:off x="4455756" y="0"/>
            <a:ext cx="0" cy="10324811"/>
          </a:xfrm>
          <a:prstGeom prst="line">
            <a:avLst/>
          </a:prstGeom>
          <a:ln cap="flat" w="19050">
            <a:solidFill>
              <a:srgbClr val="222221"/>
            </a:solidFill>
            <a:prstDash val="solid"/>
            <a:headEnd type="none" len="sm" w="sm"/>
            <a:tailEnd type="none" len="sm" w="sm"/>
          </a:ln>
        </p:spPr>
      </p:sp>
      <p:sp>
        <p:nvSpPr>
          <p:cNvPr name="TextBox 4" id="4"/>
          <p:cNvSpPr txBox="true"/>
          <p:nvPr/>
        </p:nvSpPr>
        <p:spPr>
          <a:xfrm rot="0">
            <a:off x="201853" y="684984"/>
            <a:ext cx="4253903" cy="971588"/>
          </a:xfrm>
          <a:prstGeom prst="rect">
            <a:avLst/>
          </a:prstGeom>
        </p:spPr>
        <p:txBody>
          <a:bodyPr anchor="t" rtlCol="false" tIns="0" lIns="0" bIns="0" rIns="0">
            <a:spAutoFit/>
          </a:bodyPr>
          <a:lstStyle/>
          <a:p>
            <a:pPr algn="ctr">
              <a:lnSpc>
                <a:spcPts val="3840"/>
              </a:lnSpc>
            </a:pPr>
            <a:r>
              <a:rPr lang="en-US" b="true" sz="3200">
                <a:solidFill>
                  <a:srgbClr val="222221"/>
                </a:solidFill>
                <a:latin typeface="Canva Sans Bold"/>
                <a:ea typeface="Canva Sans Bold"/>
                <a:cs typeface="Canva Sans Bold"/>
                <a:sym typeface="Canva Sans Bold"/>
              </a:rPr>
              <a:t>CÁC LOẠI CẤU TRÚC DỮ LIỆU SỬ DỤNG</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FF8F0"/>
        </a:solidFill>
      </p:bgPr>
    </p:bg>
    <p:spTree>
      <p:nvGrpSpPr>
        <p:cNvPr id="1" name=""/>
        <p:cNvGrpSpPr/>
        <p:nvPr/>
      </p:nvGrpSpPr>
      <p:grpSpPr>
        <a:xfrm>
          <a:off x="0" y="0"/>
          <a:ext cx="0" cy="0"/>
          <a:chOff x="0" y="0"/>
          <a:chExt cx="0" cy="0"/>
        </a:xfrm>
      </p:grpSpPr>
      <p:graphicFrame>
        <p:nvGraphicFramePr>
          <p:cNvPr name="Table 2" id="2"/>
          <p:cNvGraphicFramePr>
            <a:graphicFrameLocks noGrp="true"/>
          </p:cNvGraphicFramePr>
          <p:nvPr/>
        </p:nvGraphicFramePr>
        <p:xfrm>
          <a:off x="333896" y="0"/>
          <a:ext cx="17444423" cy="10172054"/>
        </p:xfrm>
        <a:graphic>
          <a:graphicData uri="http://schemas.openxmlformats.org/drawingml/2006/table">
            <a:tbl>
              <a:tblPr/>
              <a:tblGrid>
                <a:gridCol w="3420277"/>
                <a:gridCol w="5613683"/>
                <a:gridCol w="3484349"/>
                <a:gridCol w="4926114"/>
              </a:tblGrid>
              <a:tr h="1021087">
                <a:tc>
                  <a:txBody>
                    <a:bodyPr anchor="t" rtlCol="false"/>
                    <a:lstStyle/>
                    <a:p>
                      <a:pPr algn="ctr">
                        <a:lnSpc>
                          <a:spcPts val="1954"/>
                        </a:lnSpc>
                        <a:defRPr/>
                      </a:pPr>
                      <a:endParaRPr lang="en-US" sz="1100"/>
                    </a:p>
                  </a:txBody>
                  <a:tcPr marL="0" marR="0" marT="0" marB="0" anchor="ctr">
                    <a:lnL cmpd="sng" algn="ctr" cap="flat" w="19050">
                      <a:solidFill>
                        <a:srgbClr val="222221"/>
                      </a:solidFill>
                      <a:prstDash val="solid"/>
                      <a:round/>
                      <a:headEnd type="none" w="med" len="med"/>
                      <a:tailEnd type="none" w="med" len="med"/>
                    </a:lnL>
                    <a:lnR cmpd="sng" algn="ctr" cap="flat" w="19050">
                      <a:solidFill>
                        <a:srgbClr val="222221"/>
                      </a:solidFill>
                      <a:prstDash val="solid"/>
                      <a:round/>
                      <a:headEnd type="none" w="med" len="med"/>
                      <a:tailEnd type="none" w="med" len="med"/>
                    </a:lnR>
                    <a:lnT cmpd="sng" algn="ctr" cap="flat" w="19050">
                      <a:solidFill>
                        <a:srgbClr val="222221"/>
                      </a:solidFill>
                      <a:prstDash val="solid"/>
                      <a:round/>
                      <a:headEnd type="none" w="med" len="med"/>
                      <a:tailEnd type="none" w="med" len="med"/>
                    </a:lnT>
                    <a:lnB cmpd="sng" algn="ctr" cap="flat" w="19050">
                      <a:solidFill>
                        <a:srgbClr val="222221"/>
                      </a:solidFill>
                      <a:prstDash val="solid"/>
                      <a:round/>
                      <a:headEnd type="none" w="med" len="med"/>
                      <a:tailEnd type="none" w="med" len="med"/>
                    </a:lnB>
                    <a:solidFill>
                      <a:srgbClr val="FFF8F0"/>
                    </a:solidFill>
                  </a:tcPr>
                </a:tc>
                <a:tc>
                  <a:txBody>
                    <a:bodyPr anchor="t" rtlCol="false"/>
                    <a:lstStyle/>
                    <a:p>
                      <a:pPr algn="ctr">
                        <a:lnSpc>
                          <a:spcPts val="1954"/>
                        </a:lnSpc>
                        <a:defRPr/>
                      </a:pPr>
                      <a:r>
                        <a:rPr lang="en-US" sz="1699">
                          <a:solidFill>
                            <a:srgbClr val="FFF8F0"/>
                          </a:solidFill>
                          <a:latin typeface="Heading Now 71-78"/>
                          <a:ea typeface="Heading Now 71-78"/>
                          <a:cs typeface="Heading Now 71-78"/>
                          <a:sym typeface="Heading Now 71-78"/>
                        </a:rPr>
                        <a:t>Công thức Harversine</a:t>
                      </a:r>
                      <a:endParaRPr lang="en-US" sz="1100"/>
                    </a:p>
                  </a:txBody>
                  <a:tcPr marL="0" marR="0" marT="0" marB="0" anchor="ctr">
                    <a:lnL cmpd="sng" algn="ctr" cap="flat" w="19050">
                      <a:solidFill>
                        <a:srgbClr val="222221"/>
                      </a:solidFill>
                      <a:prstDash val="solid"/>
                      <a:round/>
                      <a:headEnd type="none" w="med" len="med"/>
                      <a:tailEnd type="none" w="med" len="med"/>
                    </a:lnL>
                    <a:lnR cmpd="sng" algn="ctr" cap="flat" w="19050">
                      <a:solidFill>
                        <a:srgbClr val="222221"/>
                      </a:solidFill>
                      <a:prstDash val="solid"/>
                      <a:round/>
                      <a:headEnd type="none" w="med" len="med"/>
                      <a:tailEnd type="none" w="med" len="med"/>
                    </a:lnR>
                    <a:lnT cmpd="sng" algn="ctr" cap="flat" w="19050">
                      <a:solidFill>
                        <a:srgbClr val="222221"/>
                      </a:solidFill>
                      <a:prstDash val="solid"/>
                      <a:round/>
                      <a:headEnd type="none" w="med" len="med"/>
                      <a:tailEnd type="none" w="med" len="med"/>
                    </a:lnT>
                    <a:lnB cmpd="sng" algn="ctr" cap="flat" w="19050">
                      <a:solidFill>
                        <a:srgbClr val="222221"/>
                      </a:solidFill>
                      <a:prstDash val="solid"/>
                      <a:round/>
                      <a:headEnd type="none" w="med" len="med"/>
                      <a:tailEnd type="none" w="med" len="med"/>
                    </a:lnB>
                    <a:solidFill>
                      <a:srgbClr val="222221"/>
                    </a:solidFill>
                  </a:tcPr>
                </a:tc>
                <a:tc>
                  <a:txBody>
                    <a:bodyPr anchor="t" rtlCol="false"/>
                    <a:lstStyle/>
                    <a:p>
                      <a:pPr algn="ctr">
                        <a:lnSpc>
                          <a:spcPts val="1954"/>
                        </a:lnSpc>
                        <a:defRPr/>
                      </a:pPr>
                      <a:r>
                        <a:rPr lang="en-US" sz="1699">
                          <a:solidFill>
                            <a:srgbClr val="FFF8F0"/>
                          </a:solidFill>
                          <a:latin typeface="Heading Now 71-78"/>
                          <a:ea typeface="Heading Now 71-78"/>
                          <a:cs typeface="Heading Now 71-78"/>
                          <a:sym typeface="Heading Now 71-78"/>
                        </a:rPr>
                        <a:t>Hàm </a:t>
                      </a:r>
                      <a:r>
                        <a:rPr lang="en-US" sz="1699">
                          <a:solidFill>
                            <a:srgbClr val="8ED66C"/>
                          </a:solidFill>
                          <a:latin typeface="Heading Now 71-78"/>
                          <a:ea typeface="Heading Now 71-78"/>
                          <a:cs typeface="Heading Now 71-78"/>
                          <a:sym typeface="Heading Now 71-78"/>
                        </a:rPr>
                        <a:t>findNearestParking</a:t>
                      </a:r>
                      <a:endParaRPr lang="en-US" sz="1100"/>
                    </a:p>
                  </a:txBody>
                  <a:tcPr marL="0" marR="0" marT="0" marB="0" anchor="ctr">
                    <a:lnL cmpd="sng" algn="ctr" cap="flat" w="19050">
                      <a:solidFill>
                        <a:srgbClr val="222221"/>
                      </a:solidFill>
                      <a:prstDash val="solid"/>
                      <a:round/>
                      <a:headEnd type="none" w="med" len="med"/>
                      <a:tailEnd type="none" w="med" len="med"/>
                    </a:lnL>
                    <a:lnR cmpd="sng" algn="ctr" cap="flat" w="19050">
                      <a:solidFill>
                        <a:srgbClr val="222221"/>
                      </a:solidFill>
                      <a:prstDash val="solid"/>
                      <a:round/>
                      <a:headEnd type="none" w="med" len="med"/>
                      <a:tailEnd type="none" w="med" len="med"/>
                    </a:lnR>
                    <a:lnT cmpd="sng" algn="ctr" cap="flat" w="19050">
                      <a:solidFill>
                        <a:srgbClr val="222221"/>
                      </a:solidFill>
                      <a:prstDash val="solid"/>
                      <a:round/>
                      <a:headEnd type="none" w="med" len="med"/>
                      <a:tailEnd type="none" w="med" len="med"/>
                    </a:lnT>
                    <a:lnB cmpd="sng" algn="ctr" cap="flat" w="19050">
                      <a:solidFill>
                        <a:srgbClr val="222221"/>
                      </a:solidFill>
                      <a:prstDash val="solid"/>
                      <a:round/>
                      <a:headEnd type="none" w="med" len="med"/>
                      <a:tailEnd type="none" w="med" len="med"/>
                    </a:lnB>
                    <a:solidFill>
                      <a:srgbClr val="222221"/>
                    </a:solidFill>
                  </a:tcPr>
                </a:tc>
                <a:tc>
                  <a:txBody>
                    <a:bodyPr anchor="t" rtlCol="false"/>
                    <a:lstStyle/>
                    <a:p>
                      <a:pPr algn="ctr">
                        <a:lnSpc>
                          <a:spcPts val="1954"/>
                        </a:lnSpc>
                        <a:defRPr/>
                      </a:pPr>
                      <a:r>
                        <a:rPr lang="en-US" sz="1699">
                          <a:solidFill>
                            <a:srgbClr val="FFF8F0"/>
                          </a:solidFill>
                          <a:latin typeface="Heading Now 71-78"/>
                          <a:ea typeface="Heading Now 71-78"/>
                          <a:cs typeface="Heading Now 71-78"/>
                          <a:sym typeface="Heading Now 71-78"/>
                        </a:rPr>
                        <a:t>Thuật toán Dijkstra</a:t>
                      </a:r>
                      <a:endParaRPr lang="en-US" sz="1100"/>
                    </a:p>
                  </a:txBody>
                  <a:tcPr marL="0" marR="0" marT="0" marB="0" anchor="ctr">
                    <a:lnL cmpd="sng" algn="ctr" cap="flat" w="19050">
                      <a:solidFill>
                        <a:srgbClr val="222221"/>
                      </a:solidFill>
                      <a:prstDash val="solid"/>
                      <a:round/>
                      <a:headEnd type="none" w="med" len="med"/>
                      <a:tailEnd type="none" w="med" len="med"/>
                    </a:lnL>
                    <a:lnR cmpd="sng" algn="ctr" cap="flat" w="19050">
                      <a:solidFill>
                        <a:srgbClr val="222221"/>
                      </a:solidFill>
                      <a:prstDash val="solid"/>
                      <a:round/>
                      <a:headEnd type="none" w="med" len="med"/>
                      <a:tailEnd type="none" w="med" len="med"/>
                    </a:lnR>
                    <a:lnT cmpd="sng" algn="ctr" cap="flat" w="19050">
                      <a:solidFill>
                        <a:srgbClr val="222221"/>
                      </a:solidFill>
                      <a:prstDash val="solid"/>
                      <a:round/>
                      <a:headEnd type="none" w="med" len="med"/>
                      <a:tailEnd type="none" w="med" len="med"/>
                    </a:lnT>
                    <a:lnB cmpd="sng" algn="ctr" cap="flat" w="19050">
                      <a:solidFill>
                        <a:srgbClr val="222221"/>
                      </a:solidFill>
                      <a:prstDash val="solid"/>
                      <a:round/>
                      <a:headEnd type="none" w="med" len="med"/>
                      <a:tailEnd type="none" w="med" len="med"/>
                    </a:lnB>
                    <a:solidFill>
                      <a:srgbClr val="222221"/>
                    </a:solidFill>
                  </a:tcPr>
                </a:tc>
              </a:tr>
              <a:tr h="1443381">
                <a:tc>
                  <a:txBody>
                    <a:bodyPr anchor="t" rtlCol="false"/>
                    <a:lstStyle/>
                    <a:p>
                      <a:pPr algn="ctr">
                        <a:lnSpc>
                          <a:spcPts val="2299"/>
                        </a:lnSpc>
                        <a:defRPr/>
                      </a:pPr>
                      <a:r>
                        <a:rPr lang="en-US" sz="1999" b="true">
                          <a:solidFill>
                            <a:srgbClr val="222221"/>
                          </a:solidFill>
                          <a:latin typeface="Canva Sans Bold"/>
                          <a:ea typeface="Canva Sans Bold"/>
                          <a:cs typeface="Canva Sans Bold"/>
                          <a:sym typeface="Canva Sans Bold"/>
                        </a:rPr>
                        <a:t>Mục đích</a:t>
                      </a:r>
                      <a:endParaRPr lang="en-US" sz="1100"/>
                    </a:p>
                  </a:txBody>
                  <a:tcPr marL="0" marR="0" marT="0" marB="0" anchor="ctr">
                    <a:lnL cmpd="sng" algn="ctr" cap="flat" w="19050">
                      <a:solidFill>
                        <a:srgbClr val="222221"/>
                      </a:solidFill>
                      <a:prstDash val="solid"/>
                      <a:round/>
                      <a:headEnd type="none" w="med" len="med"/>
                      <a:tailEnd type="none" w="med" len="med"/>
                    </a:lnL>
                    <a:lnR cmpd="sng" algn="ctr" cap="flat" w="19050">
                      <a:solidFill>
                        <a:srgbClr val="222221"/>
                      </a:solidFill>
                      <a:prstDash val="solid"/>
                      <a:round/>
                      <a:headEnd type="none" w="med" len="med"/>
                      <a:tailEnd type="none" w="med" len="med"/>
                    </a:lnR>
                    <a:lnT cmpd="sng" algn="ctr" cap="flat" w="19050">
                      <a:solidFill>
                        <a:srgbClr val="222221"/>
                      </a:solidFill>
                      <a:prstDash val="solid"/>
                      <a:round/>
                      <a:headEnd type="none" w="med" len="med"/>
                      <a:tailEnd type="none" w="med" len="med"/>
                    </a:lnT>
                    <a:lnB cmpd="sng" algn="ctr" cap="flat" w="19050">
                      <a:solidFill>
                        <a:srgbClr val="222221"/>
                      </a:solidFill>
                      <a:prstDash val="solid"/>
                      <a:round/>
                      <a:headEnd type="none" w="med" len="med"/>
                      <a:tailEnd type="none" w="med" len="med"/>
                    </a:lnB>
                    <a:solidFill>
                      <a:srgbClr val="AAF386"/>
                    </a:solidFill>
                  </a:tcPr>
                </a:tc>
                <a:tc>
                  <a:txBody>
                    <a:bodyPr anchor="t" rtlCol="false"/>
                    <a:lstStyle/>
                    <a:p>
                      <a:pPr algn="l">
                        <a:lnSpc>
                          <a:spcPts val="1954"/>
                        </a:lnSpc>
                        <a:defRPr/>
                      </a:pPr>
                      <a:r>
                        <a:rPr lang="en-US" sz="1699">
                          <a:solidFill>
                            <a:srgbClr val="222221"/>
                          </a:solidFill>
                          <a:latin typeface="Heading Now 71-78"/>
                          <a:ea typeface="Heading Now 71-78"/>
                          <a:cs typeface="Heading Now 71-78"/>
                          <a:sym typeface="Heading Now 71-78"/>
                        </a:rPr>
                        <a:t>Tính khoảng cách giữa hai điểm trên bề mặt Trái Đất, sử dụng tọa độ vĩ độ và kinh độ</a:t>
                      </a:r>
                      <a:endParaRPr lang="en-US" sz="1100"/>
                    </a:p>
                  </a:txBody>
                  <a:tcPr marL="0" marR="0" marT="0" marB="0" anchor="ctr">
                    <a:lnL cmpd="sng" algn="ctr" cap="flat" w="19050">
                      <a:solidFill>
                        <a:srgbClr val="222221"/>
                      </a:solidFill>
                      <a:prstDash val="solid"/>
                      <a:round/>
                      <a:headEnd type="none" w="med" len="med"/>
                      <a:tailEnd type="none" w="med" len="med"/>
                    </a:lnL>
                    <a:lnR cmpd="sng" algn="ctr" cap="flat" w="19050">
                      <a:solidFill>
                        <a:srgbClr val="222221"/>
                      </a:solidFill>
                      <a:prstDash val="solid"/>
                      <a:round/>
                      <a:headEnd type="none" w="med" len="med"/>
                      <a:tailEnd type="none" w="med" len="med"/>
                    </a:lnR>
                    <a:lnT cmpd="sng" algn="ctr" cap="flat" w="19050">
                      <a:solidFill>
                        <a:srgbClr val="222221"/>
                      </a:solidFill>
                      <a:prstDash val="solid"/>
                      <a:round/>
                      <a:headEnd type="none" w="med" len="med"/>
                      <a:tailEnd type="none" w="med" len="med"/>
                    </a:lnT>
                    <a:lnB cmpd="sng" algn="ctr" cap="flat" w="19050">
                      <a:solidFill>
                        <a:srgbClr val="222221"/>
                      </a:solidFill>
                      <a:prstDash val="solid"/>
                      <a:round/>
                      <a:headEnd type="none" w="med" len="med"/>
                      <a:tailEnd type="none" w="med" len="med"/>
                    </a:lnB>
                    <a:solidFill>
                      <a:srgbClr val="FFF8F0"/>
                    </a:solidFill>
                  </a:tcPr>
                </a:tc>
                <a:tc>
                  <a:txBody>
                    <a:bodyPr anchor="t" rtlCol="false"/>
                    <a:lstStyle/>
                    <a:p>
                      <a:pPr algn="l">
                        <a:lnSpc>
                          <a:spcPts val="2379"/>
                        </a:lnSpc>
                        <a:defRPr/>
                      </a:pPr>
                      <a:r>
                        <a:rPr lang="en-US" sz="1699">
                          <a:solidFill>
                            <a:srgbClr val="000000"/>
                          </a:solidFill>
                          <a:latin typeface="Heading Now 71-78"/>
                          <a:ea typeface="Heading Now 71-78"/>
                          <a:cs typeface="Heading Now 71-78"/>
                          <a:sym typeface="Heading Now 71-78"/>
                        </a:rPr>
                        <a:t>Tìm</a:t>
                      </a:r>
                      <a:r>
                        <a:rPr lang="en-US" sz="1699" strike="noStrike" u="none">
                          <a:solidFill>
                            <a:srgbClr val="000000"/>
                          </a:solidFill>
                          <a:latin typeface="Heading Now 71-78"/>
                          <a:ea typeface="Heading Now 71-78"/>
                          <a:cs typeface="Heading Now 71-78"/>
                          <a:sym typeface="Heading Now 71-78"/>
                        </a:rPr>
                        <a:t> nhà để xe gần nhất với tọa độ hiện tại của người dùng.</a:t>
                      </a:r>
                      <a:endParaRPr lang="en-US" sz="1100"/>
                    </a:p>
                    <a:p>
                      <a:pPr algn="l">
                        <a:lnSpc>
                          <a:spcPts val="2379"/>
                        </a:lnSpc>
                      </a:pPr>
                    </a:p>
                  </a:txBody>
                  <a:tcPr marL="0" marR="0" marT="0" marB="0" anchor="ctr">
                    <a:lnL cmpd="sng" algn="ctr" cap="flat" w="19050">
                      <a:solidFill>
                        <a:srgbClr val="222221"/>
                      </a:solidFill>
                      <a:prstDash val="solid"/>
                      <a:round/>
                      <a:headEnd type="none" w="med" len="med"/>
                      <a:tailEnd type="none" w="med" len="med"/>
                    </a:lnL>
                    <a:lnR cmpd="sng" algn="ctr" cap="flat" w="19050">
                      <a:solidFill>
                        <a:srgbClr val="222221"/>
                      </a:solidFill>
                      <a:prstDash val="solid"/>
                      <a:round/>
                      <a:headEnd type="none" w="med" len="med"/>
                      <a:tailEnd type="none" w="med" len="med"/>
                    </a:lnR>
                    <a:lnT cmpd="sng" algn="ctr" cap="flat" w="19050">
                      <a:solidFill>
                        <a:srgbClr val="222221"/>
                      </a:solidFill>
                      <a:prstDash val="solid"/>
                      <a:round/>
                      <a:headEnd type="none" w="med" len="med"/>
                      <a:tailEnd type="none" w="med" len="med"/>
                    </a:lnT>
                    <a:lnB cmpd="sng" algn="ctr" cap="flat" w="19050">
                      <a:solidFill>
                        <a:srgbClr val="222221"/>
                      </a:solidFill>
                      <a:prstDash val="solid"/>
                      <a:round/>
                      <a:headEnd type="none" w="med" len="med"/>
                      <a:tailEnd type="none" w="med" len="med"/>
                    </a:lnB>
                    <a:solidFill>
                      <a:srgbClr val="FFF8F0"/>
                    </a:solidFill>
                  </a:tcPr>
                </a:tc>
                <a:tc>
                  <a:txBody>
                    <a:bodyPr anchor="t" rtlCol="false"/>
                    <a:lstStyle/>
                    <a:p>
                      <a:pPr algn="l">
                        <a:lnSpc>
                          <a:spcPts val="2379"/>
                        </a:lnSpc>
                        <a:defRPr/>
                      </a:pPr>
                      <a:r>
                        <a:rPr lang="en-US" sz="1699">
                          <a:solidFill>
                            <a:srgbClr val="000000"/>
                          </a:solidFill>
                          <a:latin typeface="Heading Now 71-78"/>
                          <a:ea typeface="Heading Now 71-78"/>
                          <a:cs typeface="Heading Now 71-78"/>
                          <a:sym typeface="Heading Now 71-78"/>
                        </a:rPr>
                        <a:t>Tì</a:t>
                      </a:r>
                      <a:r>
                        <a:rPr lang="en-US" sz="1699" strike="noStrike" u="none">
                          <a:solidFill>
                            <a:srgbClr val="000000"/>
                          </a:solidFill>
                          <a:latin typeface="Heading Now 71-78"/>
                          <a:ea typeface="Heading Now 71-78"/>
                          <a:cs typeface="Heading Now 71-78"/>
                          <a:sym typeface="Heading Now 71-78"/>
                        </a:rPr>
                        <a:t>m đường đi ngắn nhất giữa hai nhà để xe trong đồ thị.</a:t>
                      </a:r>
                      <a:endParaRPr lang="en-US" sz="1100"/>
                    </a:p>
                    <a:p>
                      <a:pPr algn="l">
                        <a:lnSpc>
                          <a:spcPts val="2379"/>
                        </a:lnSpc>
                      </a:pPr>
                    </a:p>
                  </a:txBody>
                  <a:tcPr marL="0" marR="0" marT="0" marB="0" anchor="ctr">
                    <a:lnL cmpd="sng" algn="ctr" cap="flat" w="19050">
                      <a:solidFill>
                        <a:srgbClr val="222221"/>
                      </a:solidFill>
                      <a:prstDash val="solid"/>
                      <a:round/>
                      <a:headEnd type="none" w="med" len="med"/>
                      <a:tailEnd type="none" w="med" len="med"/>
                    </a:lnL>
                    <a:lnR cmpd="sng" algn="ctr" cap="flat" w="19050">
                      <a:solidFill>
                        <a:srgbClr val="222221"/>
                      </a:solidFill>
                      <a:prstDash val="solid"/>
                      <a:round/>
                      <a:headEnd type="none" w="med" len="med"/>
                      <a:tailEnd type="none" w="med" len="med"/>
                    </a:lnR>
                    <a:lnT cmpd="sng" algn="ctr" cap="flat" w="19050">
                      <a:solidFill>
                        <a:srgbClr val="222221"/>
                      </a:solidFill>
                      <a:prstDash val="solid"/>
                      <a:round/>
                      <a:headEnd type="none" w="med" len="med"/>
                      <a:tailEnd type="none" w="med" len="med"/>
                    </a:lnT>
                    <a:lnB cmpd="sng" algn="ctr" cap="flat" w="19050">
                      <a:solidFill>
                        <a:srgbClr val="222221"/>
                      </a:solidFill>
                      <a:prstDash val="solid"/>
                      <a:round/>
                      <a:headEnd type="none" w="med" len="med"/>
                      <a:tailEnd type="none" w="med" len="med"/>
                    </a:lnB>
                    <a:solidFill>
                      <a:srgbClr val="FFF8F0"/>
                    </a:solidFill>
                  </a:tcPr>
                </a:tc>
              </a:tr>
              <a:tr h="1615199">
                <a:tc>
                  <a:txBody>
                    <a:bodyPr anchor="t" rtlCol="false"/>
                    <a:lstStyle/>
                    <a:p>
                      <a:pPr algn="ctr">
                        <a:lnSpc>
                          <a:spcPts val="2299"/>
                        </a:lnSpc>
                        <a:defRPr/>
                      </a:pPr>
                      <a:r>
                        <a:rPr lang="en-US" sz="1999" b="true">
                          <a:solidFill>
                            <a:srgbClr val="222221"/>
                          </a:solidFill>
                          <a:latin typeface="Canva Sans Bold"/>
                          <a:ea typeface="Canva Sans Bold"/>
                          <a:cs typeface="Canva Sans Bold"/>
                          <a:sym typeface="Canva Sans Bold"/>
                        </a:rPr>
                        <a:t>Lý do lựa chọn</a:t>
                      </a:r>
                      <a:endParaRPr lang="en-US" sz="1100"/>
                    </a:p>
                  </a:txBody>
                  <a:tcPr marL="0" marR="0" marT="0" marB="0" anchor="ctr">
                    <a:lnL cmpd="sng" algn="ctr" cap="flat" w="19050">
                      <a:solidFill>
                        <a:srgbClr val="222221"/>
                      </a:solidFill>
                      <a:prstDash val="solid"/>
                      <a:round/>
                      <a:headEnd type="none" w="med" len="med"/>
                      <a:tailEnd type="none" w="med" len="med"/>
                    </a:lnL>
                    <a:lnR cmpd="sng" algn="ctr" cap="flat" w="19050">
                      <a:solidFill>
                        <a:srgbClr val="222221"/>
                      </a:solidFill>
                      <a:prstDash val="solid"/>
                      <a:round/>
                      <a:headEnd type="none" w="med" len="med"/>
                      <a:tailEnd type="none" w="med" len="med"/>
                    </a:lnR>
                    <a:lnT cmpd="sng" algn="ctr" cap="flat" w="19050">
                      <a:solidFill>
                        <a:srgbClr val="222221"/>
                      </a:solidFill>
                      <a:prstDash val="solid"/>
                      <a:round/>
                      <a:headEnd type="none" w="med" len="med"/>
                      <a:tailEnd type="none" w="med" len="med"/>
                    </a:lnT>
                    <a:lnB cmpd="sng" algn="ctr" cap="flat" w="19050">
                      <a:solidFill>
                        <a:srgbClr val="222221"/>
                      </a:solidFill>
                      <a:prstDash val="solid"/>
                      <a:round/>
                      <a:headEnd type="none" w="med" len="med"/>
                      <a:tailEnd type="none" w="med" len="med"/>
                    </a:lnB>
                    <a:solidFill>
                      <a:srgbClr val="AAF386"/>
                    </a:solidFill>
                  </a:tcPr>
                </a:tc>
                <a:tc>
                  <a:txBody>
                    <a:bodyPr anchor="t" rtlCol="false"/>
                    <a:lstStyle/>
                    <a:p>
                      <a:pPr algn="l">
                        <a:lnSpc>
                          <a:spcPts val="2379"/>
                        </a:lnSpc>
                        <a:defRPr/>
                      </a:pPr>
                      <a:r>
                        <a:rPr lang="en-US" sz="1699" strike="noStrike" u="none">
                          <a:solidFill>
                            <a:srgbClr val="000000"/>
                          </a:solidFill>
                          <a:latin typeface="Heading Now 71-78"/>
                          <a:ea typeface="Heading Now 71-78"/>
                          <a:cs typeface="Heading Now 71-78"/>
                          <a:sym typeface="Heading Now 71-78"/>
                        </a:rPr>
                        <a:t>Công thức này đảm bảo tính toán chính xác khoảng cách địa lý, phù hợp với bài toán.</a:t>
                      </a:r>
                      <a:endParaRPr lang="en-US" sz="1100"/>
                    </a:p>
                  </a:txBody>
                  <a:tcPr marL="0" marR="0" marT="0" marB="0" anchor="ctr">
                    <a:lnL cmpd="sng" algn="ctr" cap="flat" w="19050">
                      <a:solidFill>
                        <a:srgbClr val="222221"/>
                      </a:solidFill>
                      <a:prstDash val="solid"/>
                      <a:round/>
                      <a:headEnd type="none" w="med" len="med"/>
                      <a:tailEnd type="none" w="med" len="med"/>
                    </a:lnL>
                    <a:lnR cmpd="sng" algn="ctr" cap="flat" w="19050">
                      <a:solidFill>
                        <a:srgbClr val="222221"/>
                      </a:solidFill>
                      <a:prstDash val="solid"/>
                      <a:round/>
                      <a:headEnd type="none" w="med" len="med"/>
                      <a:tailEnd type="none" w="med" len="med"/>
                    </a:lnR>
                    <a:lnT cmpd="sng" algn="ctr" cap="flat" w="19050">
                      <a:solidFill>
                        <a:srgbClr val="222221"/>
                      </a:solidFill>
                      <a:prstDash val="solid"/>
                      <a:round/>
                      <a:headEnd type="none" w="med" len="med"/>
                      <a:tailEnd type="none" w="med" len="med"/>
                    </a:lnT>
                    <a:lnB cmpd="sng" algn="ctr" cap="flat" w="19050">
                      <a:solidFill>
                        <a:srgbClr val="222221"/>
                      </a:solidFill>
                      <a:prstDash val="solid"/>
                      <a:round/>
                      <a:headEnd type="none" w="med" len="med"/>
                      <a:tailEnd type="none" w="med" len="med"/>
                    </a:lnB>
                    <a:solidFill>
                      <a:srgbClr val="FFF8F0"/>
                    </a:solidFill>
                  </a:tcPr>
                </a:tc>
                <a:tc>
                  <a:txBody>
                    <a:bodyPr anchor="t" rtlCol="false"/>
                    <a:lstStyle/>
                    <a:p>
                      <a:pPr algn="l">
                        <a:lnSpc>
                          <a:spcPts val="2379"/>
                        </a:lnSpc>
                        <a:defRPr/>
                      </a:pPr>
                      <a:r>
                        <a:rPr lang="en-US" sz="1699">
                          <a:solidFill>
                            <a:srgbClr val="000000"/>
                          </a:solidFill>
                          <a:latin typeface="Heading Now 71-78"/>
                          <a:ea typeface="Heading Now 71-78"/>
                          <a:cs typeface="Heading Now 71-78"/>
                          <a:sym typeface="Heading Now 71-78"/>
                        </a:rPr>
                        <a:t>Dễ triển khai và hiệu quả với dữ liệu nhỏ.</a:t>
                      </a:r>
                      <a:endParaRPr lang="en-US" sz="1100"/>
                    </a:p>
                  </a:txBody>
                  <a:tcPr marL="0" marR="0" marT="0" marB="0" anchor="ctr">
                    <a:lnL cmpd="sng" algn="ctr" cap="flat" w="19050">
                      <a:solidFill>
                        <a:srgbClr val="222221"/>
                      </a:solidFill>
                      <a:prstDash val="solid"/>
                      <a:round/>
                      <a:headEnd type="none" w="med" len="med"/>
                      <a:tailEnd type="none" w="med" len="med"/>
                    </a:lnL>
                    <a:lnR cmpd="sng" algn="ctr" cap="flat" w="19050">
                      <a:solidFill>
                        <a:srgbClr val="222221"/>
                      </a:solidFill>
                      <a:prstDash val="solid"/>
                      <a:round/>
                      <a:headEnd type="none" w="med" len="med"/>
                      <a:tailEnd type="none" w="med" len="med"/>
                    </a:lnR>
                    <a:lnT cmpd="sng" algn="ctr" cap="flat" w="19050">
                      <a:solidFill>
                        <a:srgbClr val="222221"/>
                      </a:solidFill>
                      <a:prstDash val="solid"/>
                      <a:round/>
                      <a:headEnd type="none" w="med" len="med"/>
                      <a:tailEnd type="none" w="med" len="med"/>
                    </a:lnT>
                    <a:lnB cmpd="sng" algn="ctr" cap="flat" w="19050">
                      <a:solidFill>
                        <a:srgbClr val="222221"/>
                      </a:solidFill>
                      <a:prstDash val="solid"/>
                      <a:round/>
                      <a:headEnd type="none" w="med" len="med"/>
                      <a:tailEnd type="none" w="med" len="med"/>
                    </a:lnB>
                    <a:solidFill>
                      <a:srgbClr val="FFF8F0"/>
                    </a:solidFill>
                  </a:tcPr>
                </a:tc>
                <a:tc>
                  <a:txBody>
                    <a:bodyPr anchor="t" rtlCol="false"/>
                    <a:lstStyle/>
                    <a:p>
                      <a:pPr algn="l">
                        <a:lnSpc>
                          <a:spcPts val="1954"/>
                        </a:lnSpc>
                        <a:defRPr/>
                      </a:pPr>
                      <a:endParaRPr lang="en-US" sz="1100"/>
                    </a:p>
                  </a:txBody>
                  <a:tcPr marL="0" marR="0" marT="0" marB="0" anchor="ctr">
                    <a:lnL cmpd="sng" algn="ctr" cap="flat" w="19050">
                      <a:solidFill>
                        <a:srgbClr val="222221"/>
                      </a:solidFill>
                      <a:prstDash val="solid"/>
                      <a:round/>
                      <a:headEnd type="none" w="med" len="med"/>
                      <a:tailEnd type="none" w="med" len="med"/>
                    </a:lnL>
                    <a:lnR cmpd="sng" algn="ctr" cap="flat" w="19050">
                      <a:solidFill>
                        <a:srgbClr val="222221"/>
                      </a:solidFill>
                      <a:prstDash val="solid"/>
                      <a:round/>
                      <a:headEnd type="none" w="med" len="med"/>
                      <a:tailEnd type="none" w="med" len="med"/>
                    </a:lnR>
                    <a:lnT cmpd="sng" algn="ctr" cap="flat" w="19050">
                      <a:solidFill>
                        <a:srgbClr val="222221"/>
                      </a:solidFill>
                      <a:prstDash val="solid"/>
                      <a:round/>
                      <a:headEnd type="none" w="med" len="med"/>
                      <a:tailEnd type="none" w="med" len="med"/>
                    </a:lnT>
                    <a:lnB cmpd="sng" algn="ctr" cap="flat" w="19050">
                      <a:solidFill>
                        <a:srgbClr val="222221"/>
                      </a:solidFill>
                      <a:prstDash val="solid"/>
                      <a:round/>
                      <a:headEnd type="none" w="med" len="med"/>
                      <a:tailEnd type="none" w="med" len="med"/>
                    </a:lnB>
                    <a:solidFill>
                      <a:srgbClr val="FFF8F0"/>
                    </a:solidFill>
                  </a:tcPr>
                </a:tc>
              </a:tr>
              <a:tr h="4417702">
                <a:tc>
                  <a:txBody>
                    <a:bodyPr anchor="t" rtlCol="false"/>
                    <a:lstStyle/>
                    <a:p>
                      <a:pPr algn="ctr">
                        <a:lnSpc>
                          <a:spcPts val="2299"/>
                        </a:lnSpc>
                        <a:defRPr/>
                      </a:pPr>
                      <a:r>
                        <a:rPr lang="en-US" sz="1999" b="true">
                          <a:solidFill>
                            <a:srgbClr val="222221"/>
                          </a:solidFill>
                          <a:latin typeface="Canva Sans Bold"/>
                          <a:ea typeface="Canva Sans Bold"/>
                          <a:cs typeface="Canva Sans Bold"/>
                          <a:sym typeface="Canva Sans Bold"/>
                        </a:rPr>
                        <a:t>Cách triển khai</a:t>
                      </a:r>
                      <a:endParaRPr lang="en-US" sz="1100"/>
                    </a:p>
                  </a:txBody>
                  <a:tcPr marL="0" marR="0" marT="0" marB="0" anchor="ctr">
                    <a:lnL cmpd="sng" algn="ctr" cap="flat" w="19050">
                      <a:solidFill>
                        <a:srgbClr val="222221"/>
                      </a:solidFill>
                      <a:prstDash val="solid"/>
                      <a:round/>
                      <a:headEnd type="none" w="med" len="med"/>
                      <a:tailEnd type="none" w="med" len="med"/>
                    </a:lnL>
                    <a:lnR cmpd="sng" algn="ctr" cap="flat" w="19050">
                      <a:solidFill>
                        <a:srgbClr val="222221"/>
                      </a:solidFill>
                      <a:prstDash val="solid"/>
                      <a:round/>
                      <a:headEnd type="none" w="med" len="med"/>
                      <a:tailEnd type="none" w="med" len="med"/>
                    </a:lnR>
                    <a:lnT cmpd="sng" algn="ctr" cap="flat" w="19050">
                      <a:solidFill>
                        <a:srgbClr val="222221"/>
                      </a:solidFill>
                      <a:prstDash val="solid"/>
                      <a:round/>
                      <a:headEnd type="none" w="med" len="med"/>
                      <a:tailEnd type="none" w="med" len="med"/>
                    </a:lnT>
                    <a:lnB cmpd="sng" algn="ctr" cap="flat" w="19050">
                      <a:solidFill>
                        <a:srgbClr val="222221"/>
                      </a:solidFill>
                      <a:prstDash val="solid"/>
                      <a:round/>
                      <a:headEnd type="none" w="med" len="med"/>
                      <a:tailEnd type="none" w="med" len="med"/>
                    </a:lnB>
                    <a:solidFill>
                      <a:srgbClr val="AAF386"/>
                    </a:solidFill>
                  </a:tcPr>
                </a:tc>
                <a:tc>
                  <a:txBody>
                    <a:bodyPr anchor="t" rtlCol="false"/>
                    <a:lstStyle/>
                    <a:p>
                      <a:pPr algn="l">
                        <a:lnSpc>
                          <a:spcPts val="1954"/>
                        </a:lnSpc>
                        <a:defRPr/>
                      </a:pPr>
                      <a:r>
                        <a:rPr lang="en-US" sz="1699">
                          <a:solidFill>
                            <a:srgbClr val="222221"/>
                          </a:solidFill>
                          <a:latin typeface="Heading Now 71-78"/>
                          <a:ea typeface="Heading Now 71-78"/>
                          <a:cs typeface="Heading Now 71-78"/>
                          <a:sym typeface="Heading Now 71-78"/>
                        </a:rPr>
                        <a:t>Công thức:</a:t>
                      </a:r>
                      <a:endParaRPr lang="en-US" sz="1100"/>
                    </a:p>
                    <a:p>
                      <a:pPr algn="l">
                        <a:lnSpc>
                          <a:spcPts val="1954"/>
                        </a:lnSpc>
                      </a:pPr>
                    </a:p>
                    <a:p>
                      <a:pPr algn="l">
                        <a:lnSpc>
                          <a:spcPts val="1954"/>
                        </a:lnSpc>
                      </a:pPr>
                    </a:p>
                    <a:p>
                      <a:pPr algn="l">
                        <a:lnSpc>
                          <a:spcPts val="1954"/>
                        </a:lnSpc>
                      </a:pPr>
                    </a:p>
                    <a:p>
                      <a:pPr algn="l">
                        <a:lnSpc>
                          <a:spcPts val="1954"/>
                        </a:lnSpc>
                      </a:pPr>
                    </a:p>
                    <a:p>
                      <a:pPr algn="l">
                        <a:lnSpc>
                          <a:spcPts val="1954"/>
                        </a:lnSpc>
                      </a:pPr>
                    </a:p>
                    <a:p>
                      <a:pPr algn="l">
                        <a:lnSpc>
                          <a:spcPts val="1954"/>
                        </a:lnSpc>
                      </a:pPr>
                    </a:p>
                    <a:p>
                      <a:pPr algn="l">
                        <a:lnSpc>
                          <a:spcPts val="1954"/>
                        </a:lnSpc>
                      </a:pPr>
                    </a:p>
                    <a:p>
                      <a:pPr algn="l">
                        <a:lnSpc>
                          <a:spcPts val="1954"/>
                        </a:lnSpc>
                      </a:pPr>
                    </a:p>
                    <a:p>
                      <a:pPr algn="l">
                        <a:lnSpc>
                          <a:spcPts val="1954"/>
                        </a:lnSpc>
                      </a:pPr>
                    </a:p>
                    <a:p>
                      <a:pPr algn="l">
                        <a:lnSpc>
                          <a:spcPts val="1954"/>
                        </a:lnSpc>
                      </a:pPr>
                      <a:r>
                        <a:rPr lang="en-US" sz="1699">
                          <a:solidFill>
                            <a:srgbClr val="222221"/>
                          </a:solidFill>
                          <a:latin typeface="Heading Now 71-78"/>
                          <a:ea typeface="Heading Now 71-78"/>
                          <a:cs typeface="Heading Now 71-78"/>
                          <a:sym typeface="Heading Now 71-78"/>
                        </a:rPr>
                        <a:t>Trong đó:</a:t>
                      </a:r>
                    </a:p>
                    <a:p>
                      <a:pPr algn="l" marL="367029" indent="-183514" lvl="1">
                        <a:lnSpc>
                          <a:spcPts val="1954"/>
                        </a:lnSpc>
                        <a:buFont typeface="Arial"/>
                        <a:buChar char="•"/>
                      </a:pPr>
                      <a:r>
                        <a:rPr lang="en-US" sz="1699">
                          <a:solidFill>
                            <a:srgbClr val="222221"/>
                          </a:solidFill>
                          <a:latin typeface="Heading Now 71-78"/>
                          <a:ea typeface="Heading Now 71-78"/>
                          <a:cs typeface="Heading Now 71-78"/>
                          <a:sym typeface="Heading Now 71-78"/>
                        </a:rPr>
                        <a:t>ϕ1,ϕ2: vĩ độ của hai điểm.</a:t>
                      </a:r>
                    </a:p>
                    <a:p>
                      <a:pPr algn="l" marL="367029" indent="-183514" lvl="1">
                        <a:lnSpc>
                          <a:spcPts val="1954"/>
                        </a:lnSpc>
                        <a:buFont typeface="Arial"/>
                        <a:buChar char="•"/>
                      </a:pPr>
                      <a:r>
                        <a:rPr lang="en-US" sz="1699">
                          <a:solidFill>
                            <a:srgbClr val="222221"/>
                          </a:solidFill>
                          <a:latin typeface="Heading Now 71-78"/>
                          <a:ea typeface="Heading Now 71-78"/>
                          <a:cs typeface="Heading Now 71-78"/>
                          <a:sym typeface="Heading Now 71-78"/>
                        </a:rPr>
                        <a:t>λ1,λ2: kinh độ của hai điểm.</a:t>
                      </a:r>
                    </a:p>
                    <a:p>
                      <a:pPr algn="l" marL="367029" indent="-183514" lvl="1">
                        <a:lnSpc>
                          <a:spcPts val="1954"/>
                        </a:lnSpc>
                        <a:buFont typeface="Arial"/>
                        <a:buChar char="•"/>
                      </a:pPr>
                      <a:r>
                        <a:rPr lang="en-US" sz="1699">
                          <a:solidFill>
                            <a:srgbClr val="222221"/>
                          </a:solidFill>
                          <a:latin typeface="Heading Now 71-78"/>
                          <a:ea typeface="Heading Now 71-78"/>
                          <a:cs typeface="Heading Now 71-78"/>
                          <a:sym typeface="Heading Now 71-78"/>
                        </a:rPr>
                        <a:t>Δϕ và Δλ lần lượt là sự chênh lệch vĩ độ và kinh độ.</a:t>
                      </a:r>
                    </a:p>
                    <a:p>
                      <a:pPr algn="l" marL="367029" indent="-183514" lvl="1">
                        <a:lnSpc>
                          <a:spcPts val="1954"/>
                        </a:lnSpc>
                        <a:buFont typeface="Arial"/>
                        <a:buChar char="•"/>
                      </a:pPr>
                      <a:r>
                        <a:rPr lang="en-US" sz="1699">
                          <a:solidFill>
                            <a:srgbClr val="222221"/>
                          </a:solidFill>
                          <a:latin typeface="Heading Now 71-78"/>
                          <a:ea typeface="Heading Now 71-78"/>
                          <a:cs typeface="Heading Now 71-78"/>
                          <a:sym typeface="Heading Now 71-78"/>
                        </a:rPr>
                        <a:t>R là bán kính Trái Đất (6,371 km).</a:t>
                      </a:r>
                    </a:p>
                    <a:p>
                      <a:pPr algn="l">
                        <a:lnSpc>
                          <a:spcPts val="1954"/>
                        </a:lnSpc>
                      </a:pPr>
                    </a:p>
                  </a:txBody>
                  <a:tcPr marL="0" marR="0" marT="0" marB="0" anchor="ctr">
                    <a:lnL cmpd="sng" algn="ctr" cap="flat" w="19050">
                      <a:solidFill>
                        <a:srgbClr val="222221"/>
                      </a:solidFill>
                      <a:prstDash val="solid"/>
                      <a:round/>
                      <a:headEnd type="none" w="med" len="med"/>
                      <a:tailEnd type="none" w="med" len="med"/>
                    </a:lnL>
                    <a:lnR cmpd="sng" algn="ctr" cap="flat" w="19050">
                      <a:solidFill>
                        <a:srgbClr val="222221"/>
                      </a:solidFill>
                      <a:prstDash val="solid"/>
                      <a:round/>
                      <a:headEnd type="none" w="med" len="med"/>
                      <a:tailEnd type="none" w="med" len="med"/>
                    </a:lnR>
                    <a:lnT cmpd="sng" algn="ctr" cap="flat" w="19050">
                      <a:solidFill>
                        <a:srgbClr val="222221"/>
                      </a:solidFill>
                      <a:prstDash val="solid"/>
                      <a:round/>
                      <a:headEnd type="none" w="med" len="med"/>
                      <a:tailEnd type="none" w="med" len="med"/>
                    </a:lnT>
                    <a:lnB cmpd="sng" algn="ctr" cap="flat" w="19050">
                      <a:solidFill>
                        <a:srgbClr val="222221"/>
                      </a:solidFill>
                      <a:prstDash val="solid"/>
                      <a:round/>
                      <a:headEnd type="none" w="med" len="med"/>
                      <a:tailEnd type="none" w="med" len="med"/>
                    </a:lnB>
                    <a:solidFill>
                      <a:srgbClr val="FFF8F0"/>
                    </a:solidFill>
                  </a:tcPr>
                </a:tc>
                <a:tc>
                  <a:txBody>
                    <a:bodyPr anchor="t" rtlCol="false"/>
                    <a:lstStyle/>
                    <a:p>
                      <a:pPr algn="l" marL="367029" indent="-183514" lvl="1">
                        <a:lnSpc>
                          <a:spcPts val="2345"/>
                        </a:lnSpc>
                        <a:buFont typeface="Arial"/>
                        <a:buChar char="•"/>
                        <a:defRPr/>
                      </a:pPr>
                      <a:r>
                        <a:rPr lang="en-US" sz="1699" strike="noStrike" u="none">
                          <a:solidFill>
                            <a:srgbClr val="000000"/>
                          </a:solidFill>
                          <a:latin typeface="Heading Now 71-78"/>
                          <a:ea typeface="Heading Now 71-78"/>
                          <a:cs typeface="Heading Now 71-78"/>
                          <a:sym typeface="Heading Now 71-78"/>
                        </a:rPr>
                        <a:t>Duyệt qua danh sách các nhà để xe trong đồ thị.</a:t>
                      </a:r>
                      <a:endParaRPr lang="en-US" sz="1100"/>
                    </a:p>
                    <a:p>
                      <a:pPr algn="l" marL="367029" indent="-183514" lvl="1">
                        <a:lnSpc>
                          <a:spcPts val="2345"/>
                        </a:lnSpc>
                        <a:buFont typeface="Arial"/>
                        <a:buChar char="•"/>
                      </a:pPr>
                      <a:r>
                        <a:rPr lang="en-US" sz="1699" strike="noStrike" u="none">
                          <a:solidFill>
                            <a:srgbClr val="000000"/>
                          </a:solidFill>
                          <a:latin typeface="Heading Now 71-78"/>
                          <a:ea typeface="Heading Now 71-78"/>
                          <a:cs typeface="Heading Now 71-78"/>
                          <a:sym typeface="Heading Now 71-78"/>
                        </a:rPr>
                        <a:t>Sử dụng công thức Haversine để tính khoảng cách từ tọa độ của người dùng đến từng nhà để xe.</a:t>
                      </a:r>
                    </a:p>
                    <a:p>
                      <a:pPr algn="l" marL="367029" indent="-183514" lvl="1">
                        <a:lnSpc>
                          <a:spcPts val="2345"/>
                        </a:lnSpc>
                        <a:buFont typeface="Arial"/>
                        <a:buChar char="•"/>
                      </a:pPr>
                      <a:r>
                        <a:rPr lang="en-US" sz="1699" strike="noStrike" u="none">
                          <a:solidFill>
                            <a:srgbClr val="000000"/>
                          </a:solidFill>
                          <a:latin typeface="Heading Now 71-78"/>
                          <a:ea typeface="Heading Now 71-78"/>
                          <a:cs typeface="Heading Now 71-78"/>
                          <a:sym typeface="Heading Now 71-78"/>
                        </a:rPr>
                        <a:t>So sánh khoảng cách vừa tính với giá trị nhỏ nhất hiện tại (</a:t>
                      </a:r>
                      <a:r>
                        <a:rPr lang="en-US" sz="1699">
                          <a:solidFill>
                            <a:srgbClr val="188038"/>
                          </a:solidFill>
                          <a:latin typeface="Heading Now 71-78"/>
                          <a:ea typeface="Heading Now 71-78"/>
                          <a:cs typeface="Heading Now 71-78"/>
                          <a:sym typeface="Heading Now 71-78"/>
                        </a:rPr>
                        <a:t>min_distance</a:t>
                      </a:r>
                      <a:r>
                        <a:rPr lang="en-US" sz="1699">
                          <a:solidFill>
                            <a:srgbClr val="000000"/>
                          </a:solidFill>
                          <a:latin typeface="Heading Now 71-78"/>
                          <a:ea typeface="Heading Now 71-78"/>
                          <a:cs typeface="Heading Now 71-78"/>
                          <a:sym typeface="Heading Now 71-78"/>
                        </a:rPr>
                        <a:t>).</a:t>
                      </a:r>
                    </a:p>
                    <a:p>
                      <a:pPr algn="l" marL="367029" indent="-183514" lvl="1">
                        <a:lnSpc>
                          <a:spcPts val="2345"/>
                        </a:lnSpc>
                        <a:buFont typeface="Arial"/>
                        <a:buChar char="•"/>
                      </a:pPr>
                      <a:r>
                        <a:rPr lang="en-US" sz="1699">
                          <a:solidFill>
                            <a:srgbClr val="000000"/>
                          </a:solidFill>
                          <a:latin typeface="Heading Now 71-78"/>
                          <a:ea typeface="Heading Now 71-78"/>
                          <a:cs typeface="Heading Now 71-78"/>
                          <a:sym typeface="Heading Now 71-78"/>
                        </a:rPr>
                        <a:t>Nếu khoảng cách nhỏ hơn </a:t>
                      </a:r>
                      <a:r>
                        <a:rPr lang="en-US" sz="1699">
                          <a:solidFill>
                            <a:srgbClr val="188038"/>
                          </a:solidFill>
                          <a:latin typeface="Heading Now 71-78"/>
                          <a:ea typeface="Heading Now 71-78"/>
                          <a:cs typeface="Heading Now 71-78"/>
                          <a:sym typeface="Heading Now 71-78"/>
                        </a:rPr>
                        <a:t>min_distance</a:t>
                      </a:r>
                      <a:r>
                        <a:rPr lang="en-US" sz="1699">
                          <a:solidFill>
                            <a:srgbClr val="000000"/>
                          </a:solidFill>
                          <a:latin typeface="Heading Now 71-78"/>
                          <a:ea typeface="Heading Now 71-78"/>
                          <a:cs typeface="Heading Now 71-78"/>
                          <a:sym typeface="Heading Now 71-78"/>
                        </a:rPr>
                        <a:t>, cập nhật giá trị này và lưu lại thông tin nhà để xe gần nhất.</a:t>
                      </a:r>
                    </a:p>
                  </a:txBody>
                  <a:tcPr marL="0" marR="0" marT="0" marB="0" anchor="ctr">
                    <a:lnL cmpd="sng" algn="ctr" cap="flat" w="19050">
                      <a:solidFill>
                        <a:srgbClr val="222221"/>
                      </a:solidFill>
                      <a:prstDash val="solid"/>
                      <a:round/>
                      <a:headEnd type="none" w="med" len="med"/>
                      <a:tailEnd type="none" w="med" len="med"/>
                    </a:lnL>
                    <a:lnR cmpd="sng" algn="ctr" cap="flat" w="19050">
                      <a:solidFill>
                        <a:srgbClr val="222221"/>
                      </a:solidFill>
                      <a:prstDash val="solid"/>
                      <a:round/>
                      <a:headEnd type="none" w="med" len="med"/>
                      <a:tailEnd type="none" w="med" len="med"/>
                    </a:lnR>
                    <a:lnT cmpd="sng" algn="ctr" cap="flat" w="19050">
                      <a:solidFill>
                        <a:srgbClr val="222221"/>
                      </a:solidFill>
                      <a:prstDash val="solid"/>
                      <a:round/>
                      <a:headEnd type="none" w="med" len="med"/>
                      <a:tailEnd type="none" w="med" len="med"/>
                    </a:lnT>
                    <a:lnB cmpd="sng" algn="ctr" cap="flat" w="19050">
                      <a:solidFill>
                        <a:srgbClr val="222221"/>
                      </a:solidFill>
                      <a:prstDash val="solid"/>
                      <a:round/>
                      <a:headEnd type="none" w="med" len="med"/>
                      <a:tailEnd type="none" w="med" len="med"/>
                    </a:lnB>
                    <a:solidFill>
                      <a:srgbClr val="FFF8F0"/>
                    </a:solidFill>
                  </a:tcPr>
                </a:tc>
                <a:tc>
                  <a:txBody>
                    <a:bodyPr anchor="t" rtlCol="false"/>
                    <a:lstStyle/>
                    <a:p>
                      <a:pPr algn="l" marL="367029" indent="-183514" lvl="1">
                        <a:lnSpc>
                          <a:spcPts val="2345"/>
                        </a:lnSpc>
                        <a:buFont typeface="Arial"/>
                        <a:buChar char="•"/>
                        <a:defRPr/>
                      </a:pPr>
                      <a:r>
                        <a:rPr lang="en-US" sz="1699" strike="noStrike" u="none">
                          <a:solidFill>
                            <a:srgbClr val="000000"/>
                          </a:solidFill>
                          <a:latin typeface="Heading Now 71-78"/>
                          <a:ea typeface="Heading Now 71-78"/>
                          <a:cs typeface="Heading Now 71-78"/>
                          <a:sym typeface="Heading Now 71-78"/>
                        </a:rPr>
                        <a:t>Khởi tạo mảng</a:t>
                      </a:r>
                      <a:endParaRPr lang="en-US" sz="1100"/>
                    </a:p>
                    <a:p>
                      <a:pPr algn="l" marL="367029" indent="-183514" lvl="1">
                        <a:lnSpc>
                          <a:spcPts val="2345"/>
                        </a:lnSpc>
                        <a:buFont typeface="Arial"/>
                        <a:buChar char="•"/>
                      </a:pPr>
                      <a:r>
                        <a:rPr lang="en-US" sz="1699" strike="noStrike" u="none">
                          <a:solidFill>
                            <a:srgbClr val="000000"/>
                          </a:solidFill>
                          <a:latin typeface="Heading Now 71-78"/>
                          <a:ea typeface="Heading Now 71-78"/>
                          <a:cs typeface="Heading Now 71-78"/>
                          <a:sym typeface="Heading Now 71-78"/>
                        </a:rPr>
                        <a:t>Đặt khoảng cách</a:t>
                      </a:r>
                    </a:p>
                    <a:p>
                      <a:pPr algn="l" marL="367029" indent="-183514" lvl="1">
                        <a:lnSpc>
                          <a:spcPts val="2345"/>
                        </a:lnSpc>
                        <a:buFont typeface="Arial"/>
                        <a:buChar char="•"/>
                      </a:pPr>
                      <a:r>
                        <a:rPr lang="en-US" sz="1699" strike="noStrike" u="none">
                          <a:solidFill>
                            <a:srgbClr val="000000"/>
                          </a:solidFill>
                          <a:latin typeface="Heading Now 71-78"/>
                          <a:ea typeface="Heading Now 71-78"/>
                          <a:cs typeface="Heading Now 71-78"/>
                          <a:sym typeface="Heading Now 71-78"/>
                        </a:rPr>
                        <a:t>Sử dụng một tập hợp để lưu các nút chưa được thăm.</a:t>
                      </a:r>
                    </a:p>
                    <a:p>
                      <a:pPr algn="l" marL="367029" indent="-183514" lvl="1">
                        <a:lnSpc>
                          <a:spcPts val="2345"/>
                        </a:lnSpc>
                        <a:buFont typeface="Arial"/>
                        <a:buChar char="•"/>
                      </a:pPr>
                      <a:r>
                        <a:rPr lang="en-US" sz="1699" strike="noStrike" u="none">
                          <a:solidFill>
                            <a:srgbClr val="000000"/>
                          </a:solidFill>
                          <a:latin typeface="Heading Now 71-78"/>
                          <a:ea typeface="Heading Now 71-78"/>
                          <a:cs typeface="Heading Now 71-78"/>
                          <a:sym typeface="Heading Now 71-78"/>
                        </a:rPr>
                        <a:t>Với mỗi lần duyệt:</a:t>
                      </a:r>
                    </a:p>
                    <a:p>
                      <a:pPr algn="l" marL="734058" indent="-244686" lvl="2">
                        <a:lnSpc>
                          <a:spcPts val="2379"/>
                        </a:lnSpc>
                        <a:buFont typeface="Arial"/>
                        <a:buChar char="⚬"/>
                      </a:pPr>
                      <a:r>
                        <a:rPr lang="en-US" sz="1699">
                          <a:solidFill>
                            <a:srgbClr val="000000"/>
                          </a:solidFill>
                          <a:latin typeface="Heading Now 71-78"/>
                          <a:ea typeface="Heading Now 71-78"/>
                          <a:cs typeface="Heading Now 71-78"/>
                          <a:sym typeface="Heading Now 71-78"/>
                        </a:rPr>
                        <a:t>Chọn nút có khoảng cách nhỏ nhất trong tập hợp chưa thăm.</a:t>
                      </a:r>
                    </a:p>
                    <a:p>
                      <a:pPr algn="l" marL="734058" indent="-244686" lvl="2">
                        <a:lnSpc>
                          <a:spcPts val="2379"/>
                        </a:lnSpc>
                        <a:buFont typeface="Arial"/>
                        <a:buChar char="⚬"/>
                      </a:pPr>
                      <a:r>
                        <a:rPr lang="en-US" sz="1699">
                          <a:solidFill>
                            <a:srgbClr val="000000"/>
                          </a:solidFill>
                          <a:latin typeface="Heading Now 71-78"/>
                          <a:ea typeface="Heading Now 71-78"/>
                          <a:cs typeface="Heading Now 71-78"/>
                          <a:sym typeface="Heading Now 71-78"/>
                        </a:rPr>
                        <a:t>Cập nhật khoảng cách đến các nút kề dựa trên trọng số của cạnh nối.</a:t>
                      </a:r>
                    </a:p>
                    <a:p>
                      <a:pPr algn="l" marL="367029" indent="-183514" lvl="1">
                        <a:lnSpc>
                          <a:spcPts val="2379"/>
                        </a:lnSpc>
                        <a:buFont typeface="Arial"/>
                        <a:buChar char="•"/>
                      </a:pPr>
                      <a:r>
                        <a:rPr lang="en-US" sz="1699">
                          <a:solidFill>
                            <a:srgbClr val="000000"/>
                          </a:solidFill>
                          <a:latin typeface="Heading Now 71-78"/>
                          <a:ea typeface="Heading Now 71-78"/>
                          <a:cs typeface="Heading Now 71-78"/>
                          <a:sym typeface="Heading Now 71-78"/>
                        </a:rPr>
                        <a:t>Lặp lại cho đến khi tất cả các nút đã được thăm hoặc tìm được đường đi ngắn nhất đến nút đích.</a:t>
                      </a:r>
                    </a:p>
                  </a:txBody>
                  <a:tcPr marL="0" marR="0" marT="0" marB="0" anchor="ctr">
                    <a:lnL cmpd="sng" algn="ctr" cap="flat" w="19050">
                      <a:solidFill>
                        <a:srgbClr val="222221"/>
                      </a:solidFill>
                      <a:prstDash val="solid"/>
                      <a:round/>
                      <a:headEnd type="none" w="med" len="med"/>
                      <a:tailEnd type="none" w="med" len="med"/>
                    </a:lnL>
                    <a:lnR cmpd="sng" algn="ctr" cap="flat" w="19050">
                      <a:solidFill>
                        <a:srgbClr val="222221"/>
                      </a:solidFill>
                      <a:prstDash val="solid"/>
                      <a:round/>
                      <a:headEnd type="none" w="med" len="med"/>
                      <a:tailEnd type="none" w="med" len="med"/>
                    </a:lnR>
                    <a:lnT cmpd="sng" algn="ctr" cap="flat" w="19050">
                      <a:solidFill>
                        <a:srgbClr val="222221"/>
                      </a:solidFill>
                      <a:prstDash val="solid"/>
                      <a:round/>
                      <a:headEnd type="none" w="med" len="med"/>
                      <a:tailEnd type="none" w="med" len="med"/>
                    </a:lnT>
                    <a:lnB cmpd="sng" algn="ctr" cap="flat" w="19050">
                      <a:solidFill>
                        <a:srgbClr val="222221"/>
                      </a:solidFill>
                      <a:prstDash val="solid"/>
                      <a:round/>
                      <a:headEnd type="none" w="med" len="med"/>
                      <a:tailEnd type="none" w="med" len="med"/>
                    </a:lnB>
                    <a:solidFill>
                      <a:srgbClr val="FFF8F0"/>
                    </a:solidFill>
                  </a:tcPr>
                </a:tc>
              </a:tr>
              <a:tr h="1674685">
                <a:tc>
                  <a:txBody>
                    <a:bodyPr anchor="t" rtlCol="false"/>
                    <a:lstStyle/>
                    <a:p>
                      <a:pPr algn="ctr">
                        <a:lnSpc>
                          <a:spcPts val="2299"/>
                        </a:lnSpc>
                        <a:defRPr/>
                      </a:pPr>
                      <a:r>
                        <a:rPr lang="en-US" sz="1999" b="true">
                          <a:solidFill>
                            <a:srgbClr val="222221"/>
                          </a:solidFill>
                          <a:latin typeface="Canva Sans Bold"/>
                          <a:ea typeface="Canva Sans Bold"/>
                          <a:cs typeface="Canva Sans Bold"/>
                          <a:sym typeface="Canva Sans Bold"/>
                        </a:rPr>
                        <a:t>Độ phức tạp </a:t>
                      </a:r>
                      <a:endParaRPr lang="en-US" sz="1100"/>
                    </a:p>
                  </a:txBody>
                  <a:tcPr marL="0" marR="0" marT="0" marB="0" anchor="ctr">
                    <a:lnL cmpd="sng" algn="ctr" cap="flat" w="19050">
                      <a:solidFill>
                        <a:srgbClr val="222221"/>
                      </a:solidFill>
                      <a:prstDash val="solid"/>
                      <a:round/>
                      <a:headEnd type="none" w="med" len="med"/>
                      <a:tailEnd type="none" w="med" len="med"/>
                    </a:lnL>
                    <a:lnR cmpd="sng" algn="ctr" cap="flat" w="19050">
                      <a:solidFill>
                        <a:srgbClr val="222221"/>
                      </a:solidFill>
                      <a:prstDash val="solid"/>
                      <a:round/>
                      <a:headEnd type="none" w="med" len="med"/>
                      <a:tailEnd type="none" w="med" len="med"/>
                    </a:lnR>
                    <a:lnT cmpd="sng" algn="ctr" cap="flat" w="19050">
                      <a:solidFill>
                        <a:srgbClr val="222221"/>
                      </a:solidFill>
                      <a:prstDash val="solid"/>
                      <a:round/>
                      <a:headEnd type="none" w="med" len="med"/>
                      <a:tailEnd type="none" w="med" len="med"/>
                    </a:lnT>
                    <a:lnB cmpd="sng" algn="ctr" cap="flat" w="19050">
                      <a:solidFill>
                        <a:srgbClr val="222221"/>
                      </a:solidFill>
                      <a:prstDash val="solid"/>
                      <a:round/>
                      <a:headEnd type="none" w="med" len="med"/>
                      <a:tailEnd type="none" w="med" len="med"/>
                    </a:lnB>
                    <a:solidFill>
                      <a:srgbClr val="AAF386"/>
                    </a:solidFill>
                  </a:tcPr>
                </a:tc>
                <a:tc>
                  <a:txBody>
                    <a:bodyPr anchor="t" rtlCol="false"/>
                    <a:lstStyle/>
                    <a:p>
                      <a:pPr algn="l">
                        <a:lnSpc>
                          <a:spcPts val="2379"/>
                        </a:lnSpc>
                        <a:defRPr/>
                      </a:pPr>
                      <a:endParaRPr lang="en-US" sz="1100"/>
                    </a:p>
                  </a:txBody>
                  <a:tcPr marL="0" marR="0" marT="0" marB="0" anchor="ctr">
                    <a:lnL cmpd="sng" algn="ctr" cap="flat" w="19050">
                      <a:solidFill>
                        <a:srgbClr val="222221"/>
                      </a:solidFill>
                      <a:prstDash val="solid"/>
                      <a:round/>
                      <a:headEnd type="none" w="med" len="med"/>
                      <a:tailEnd type="none" w="med" len="med"/>
                    </a:lnL>
                    <a:lnR cmpd="sng" algn="ctr" cap="flat" w="19050">
                      <a:solidFill>
                        <a:srgbClr val="222221"/>
                      </a:solidFill>
                      <a:prstDash val="solid"/>
                      <a:round/>
                      <a:headEnd type="none" w="med" len="med"/>
                      <a:tailEnd type="none" w="med" len="med"/>
                    </a:lnR>
                    <a:lnT cmpd="sng" algn="ctr" cap="flat" w="19050">
                      <a:solidFill>
                        <a:srgbClr val="222221"/>
                      </a:solidFill>
                      <a:prstDash val="solid"/>
                      <a:round/>
                      <a:headEnd type="none" w="med" len="med"/>
                      <a:tailEnd type="none" w="med" len="med"/>
                    </a:lnT>
                    <a:lnB cmpd="sng" algn="ctr" cap="flat" w="19050">
                      <a:solidFill>
                        <a:srgbClr val="222221"/>
                      </a:solidFill>
                      <a:prstDash val="solid"/>
                      <a:round/>
                      <a:headEnd type="none" w="med" len="med"/>
                      <a:tailEnd type="none" w="med" len="med"/>
                    </a:lnB>
                    <a:solidFill>
                      <a:srgbClr val="FFF8F0"/>
                    </a:solidFill>
                  </a:tcPr>
                </a:tc>
                <a:tc>
                  <a:txBody>
                    <a:bodyPr anchor="t" rtlCol="false"/>
                    <a:lstStyle/>
                    <a:p>
                      <a:pPr algn="l">
                        <a:lnSpc>
                          <a:spcPts val="2379"/>
                        </a:lnSpc>
                        <a:defRPr/>
                      </a:pPr>
                      <a:r>
                        <a:rPr lang="en-US" sz="1699">
                          <a:solidFill>
                            <a:srgbClr val="000000"/>
                          </a:solidFill>
                          <a:latin typeface="Heading Now 71-78"/>
                          <a:ea typeface="Heading Now 71-78"/>
                          <a:cs typeface="Heading Now 71-78"/>
                          <a:sym typeface="Heading Now 71-78"/>
                        </a:rPr>
                        <a:t>O(n), với n là số lượng nhà để xe</a:t>
                      </a:r>
                      <a:endParaRPr lang="en-US" sz="1100"/>
                    </a:p>
                  </a:txBody>
                  <a:tcPr marL="0" marR="0" marT="0" marB="0" anchor="ctr">
                    <a:lnL cmpd="sng" algn="ctr" cap="flat" w="19050">
                      <a:solidFill>
                        <a:srgbClr val="222221"/>
                      </a:solidFill>
                      <a:prstDash val="solid"/>
                      <a:round/>
                      <a:headEnd type="none" w="med" len="med"/>
                      <a:tailEnd type="none" w="med" len="med"/>
                    </a:lnL>
                    <a:lnR cmpd="sng" algn="ctr" cap="flat" w="19050">
                      <a:solidFill>
                        <a:srgbClr val="222221"/>
                      </a:solidFill>
                      <a:prstDash val="solid"/>
                      <a:round/>
                      <a:headEnd type="none" w="med" len="med"/>
                      <a:tailEnd type="none" w="med" len="med"/>
                    </a:lnR>
                    <a:lnT cmpd="sng" algn="ctr" cap="flat" w="19050">
                      <a:solidFill>
                        <a:srgbClr val="222221"/>
                      </a:solidFill>
                      <a:prstDash val="solid"/>
                      <a:round/>
                      <a:headEnd type="none" w="med" len="med"/>
                      <a:tailEnd type="none" w="med" len="med"/>
                    </a:lnT>
                    <a:lnB cmpd="sng" algn="ctr" cap="flat" w="19050">
                      <a:solidFill>
                        <a:srgbClr val="222221"/>
                      </a:solidFill>
                      <a:prstDash val="solid"/>
                      <a:round/>
                      <a:headEnd type="none" w="med" len="med"/>
                      <a:tailEnd type="none" w="med" len="med"/>
                    </a:lnB>
                    <a:solidFill>
                      <a:srgbClr val="FFF8F0"/>
                    </a:solidFill>
                  </a:tcPr>
                </a:tc>
                <a:tc>
                  <a:txBody>
                    <a:bodyPr anchor="t" rtlCol="false"/>
                    <a:lstStyle/>
                    <a:p>
                      <a:pPr algn="l">
                        <a:lnSpc>
                          <a:spcPts val="1954"/>
                        </a:lnSpc>
                        <a:defRPr/>
                      </a:pPr>
                      <a:r>
                        <a:rPr lang="en-US" sz="1699">
                          <a:solidFill>
                            <a:srgbClr val="222221"/>
                          </a:solidFill>
                          <a:latin typeface="Heading Now 71-78"/>
                          <a:ea typeface="Heading Now 71-78"/>
                          <a:cs typeface="Heading Now 71-78"/>
                          <a:sym typeface="Heading Now 71-78"/>
                        </a:rPr>
                        <a:t>O(n²), do phải duyệt qua ma trận trọng số.</a:t>
                      </a:r>
                      <a:endParaRPr lang="en-US" sz="1100"/>
                    </a:p>
                  </a:txBody>
                  <a:tcPr marL="0" marR="0" marT="0" marB="0" anchor="ctr">
                    <a:lnL cmpd="sng" algn="ctr" cap="flat" w="19050">
                      <a:solidFill>
                        <a:srgbClr val="222221"/>
                      </a:solidFill>
                      <a:prstDash val="solid"/>
                      <a:round/>
                      <a:headEnd type="none" w="med" len="med"/>
                      <a:tailEnd type="none" w="med" len="med"/>
                    </a:lnL>
                    <a:lnR cmpd="sng" algn="ctr" cap="flat" w="19050">
                      <a:solidFill>
                        <a:srgbClr val="222221"/>
                      </a:solidFill>
                      <a:prstDash val="solid"/>
                      <a:round/>
                      <a:headEnd type="none" w="med" len="med"/>
                      <a:tailEnd type="none" w="med" len="med"/>
                    </a:lnR>
                    <a:lnT cmpd="sng" algn="ctr" cap="flat" w="19050">
                      <a:solidFill>
                        <a:srgbClr val="222221"/>
                      </a:solidFill>
                      <a:prstDash val="solid"/>
                      <a:round/>
                      <a:headEnd type="none" w="med" len="med"/>
                      <a:tailEnd type="none" w="med" len="med"/>
                    </a:lnT>
                    <a:lnB cmpd="sng" algn="ctr" cap="flat" w="19050">
                      <a:solidFill>
                        <a:srgbClr val="222221"/>
                      </a:solidFill>
                      <a:prstDash val="solid"/>
                      <a:round/>
                      <a:headEnd type="none" w="med" len="med"/>
                      <a:tailEnd type="none" w="med" len="med"/>
                    </a:lnB>
                    <a:solidFill>
                      <a:srgbClr val="FFF8F0"/>
                    </a:solidFill>
                  </a:tcPr>
                </a:tc>
              </a:tr>
            </a:tbl>
          </a:graphicData>
        </a:graphic>
      </p:graphicFrame>
      <p:sp>
        <p:nvSpPr>
          <p:cNvPr name="AutoShape 3" id="3"/>
          <p:cNvSpPr/>
          <p:nvPr/>
        </p:nvSpPr>
        <p:spPr>
          <a:xfrm flipV="true">
            <a:off x="333896" y="0"/>
            <a:ext cx="0" cy="10324811"/>
          </a:xfrm>
          <a:prstGeom prst="line">
            <a:avLst/>
          </a:prstGeom>
          <a:ln cap="flat" w="19050">
            <a:solidFill>
              <a:srgbClr val="222221"/>
            </a:solidFill>
            <a:prstDash val="solid"/>
            <a:headEnd type="none" len="sm" w="sm"/>
            <a:tailEnd type="none" len="sm" w="sm"/>
          </a:ln>
        </p:spPr>
      </p:sp>
      <p:sp>
        <p:nvSpPr>
          <p:cNvPr name="Freeform 4" id="4"/>
          <p:cNvSpPr/>
          <p:nvPr/>
        </p:nvSpPr>
        <p:spPr>
          <a:xfrm flipH="false" flipV="false" rot="0">
            <a:off x="3787835" y="4534296"/>
            <a:ext cx="5562843" cy="1790383"/>
          </a:xfrm>
          <a:custGeom>
            <a:avLst/>
            <a:gdLst/>
            <a:ahLst/>
            <a:cxnLst/>
            <a:rect r="r" b="b" t="t" l="l"/>
            <a:pathLst>
              <a:path h="1790383" w="5562843">
                <a:moveTo>
                  <a:pt x="0" y="0"/>
                </a:moveTo>
                <a:lnTo>
                  <a:pt x="5562843" y="0"/>
                </a:lnTo>
                <a:lnTo>
                  <a:pt x="5562843" y="1790383"/>
                </a:lnTo>
                <a:lnTo>
                  <a:pt x="0" y="1790383"/>
                </a:lnTo>
                <a:lnTo>
                  <a:pt x="0" y="0"/>
                </a:lnTo>
                <a:close/>
              </a:path>
            </a:pathLst>
          </a:custGeom>
          <a:blipFill>
            <a:blip r:embed="rId2"/>
            <a:stretch>
              <a:fillRect l="0" t="-4669" r="-798" b="-4669"/>
            </a:stretch>
          </a:blipFill>
        </p:spPr>
      </p:sp>
      <p:sp>
        <p:nvSpPr>
          <p:cNvPr name="TextBox 5" id="5"/>
          <p:cNvSpPr txBox="true"/>
          <p:nvPr/>
        </p:nvSpPr>
        <p:spPr>
          <a:xfrm rot="0">
            <a:off x="333896" y="-19088"/>
            <a:ext cx="3606191" cy="1047788"/>
          </a:xfrm>
          <a:prstGeom prst="rect">
            <a:avLst/>
          </a:prstGeom>
        </p:spPr>
        <p:txBody>
          <a:bodyPr anchor="t" rtlCol="false" tIns="0" lIns="0" bIns="0" rIns="0">
            <a:spAutoFit/>
          </a:bodyPr>
          <a:lstStyle/>
          <a:p>
            <a:pPr algn="ctr">
              <a:lnSpc>
                <a:spcPts val="3840"/>
              </a:lnSpc>
            </a:pPr>
            <a:r>
              <a:rPr lang="en-US" sz="3200">
                <a:solidFill>
                  <a:srgbClr val="222221"/>
                </a:solidFill>
                <a:latin typeface="Heading Now 71-78"/>
                <a:ea typeface="Heading Now 71-78"/>
                <a:cs typeface="Heading Now 71-78"/>
                <a:sym typeface="Heading Now 71-78"/>
              </a:rPr>
              <a:t>Giải thuật &amp; phương thức</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FF8F0"/>
        </a:solidFill>
      </p:bgPr>
    </p:bg>
    <p:spTree>
      <p:nvGrpSpPr>
        <p:cNvPr id="1" name=""/>
        <p:cNvGrpSpPr/>
        <p:nvPr/>
      </p:nvGrpSpPr>
      <p:grpSpPr>
        <a:xfrm>
          <a:off x="0" y="0"/>
          <a:ext cx="0" cy="0"/>
          <a:chOff x="0" y="0"/>
          <a:chExt cx="0" cy="0"/>
        </a:xfrm>
      </p:grpSpPr>
      <p:graphicFrame>
        <p:nvGraphicFramePr>
          <p:cNvPr name="Table 2" id="2"/>
          <p:cNvGraphicFramePr>
            <a:graphicFrameLocks noGrp="true"/>
          </p:cNvGraphicFramePr>
          <p:nvPr/>
        </p:nvGraphicFramePr>
        <p:xfrm>
          <a:off x="5540485" y="604985"/>
          <a:ext cx="11249346" cy="8526330"/>
        </p:xfrm>
        <a:graphic>
          <a:graphicData uri="http://schemas.openxmlformats.org/drawingml/2006/table">
            <a:tbl>
              <a:tblPr/>
              <a:tblGrid>
                <a:gridCol w="1741413"/>
                <a:gridCol w="2857575"/>
                <a:gridCol w="3285971"/>
                <a:gridCol w="3364386"/>
              </a:tblGrid>
              <a:tr h="1177738">
                <a:tc>
                  <a:txBody>
                    <a:bodyPr anchor="t" rtlCol="false"/>
                    <a:lstStyle/>
                    <a:p>
                      <a:pPr algn="ctr">
                        <a:lnSpc>
                          <a:spcPts val="1725"/>
                        </a:lnSpc>
                        <a:defRPr/>
                      </a:pPr>
                      <a:endParaRPr lang="en-US" sz="1100"/>
                    </a:p>
                  </a:txBody>
                  <a:tcPr marL="0" marR="0" marT="0" marB="0" anchor="ctr">
                    <a:lnL cmpd="sng" algn="ctr" cap="flat" w="19050">
                      <a:solidFill>
                        <a:srgbClr val="222221"/>
                      </a:solidFill>
                      <a:prstDash val="solid"/>
                      <a:round/>
                      <a:headEnd type="none" w="med" len="med"/>
                      <a:tailEnd type="none" w="med" len="med"/>
                    </a:lnL>
                    <a:lnR cmpd="sng" algn="ctr" cap="flat" w="19050">
                      <a:solidFill>
                        <a:srgbClr val="222221"/>
                      </a:solidFill>
                      <a:prstDash val="solid"/>
                      <a:round/>
                      <a:headEnd type="none" w="med" len="med"/>
                      <a:tailEnd type="none" w="med" len="med"/>
                    </a:lnR>
                    <a:lnT cmpd="sng" algn="ctr" cap="flat" w="19050">
                      <a:solidFill>
                        <a:srgbClr val="222221"/>
                      </a:solidFill>
                      <a:prstDash val="solid"/>
                      <a:round/>
                      <a:headEnd type="none" w="med" len="med"/>
                      <a:tailEnd type="none" w="med" len="med"/>
                    </a:lnT>
                    <a:lnB cmpd="sng" algn="ctr" cap="flat" w="19050">
                      <a:solidFill>
                        <a:srgbClr val="222221"/>
                      </a:solidFill>
                      <a:prstDash val="solid"/>
                      <a:round/>
                      <a:headEnd type="none" w="med" len="med"/>
                      <a:tailEnd type="none" w="med" len="med"/>
                    </a:lnB>
                    <a:solidFill>
                      <a:srgbClr val="FFF8F0"/>
                    </a:solidFill>
                  </a:tcPr>
                </a:tc>
                <a:tc>
                  <a:txBody>
                    <a:bodyPr anchor="t" rtlCol="false"/>
                    <a:lstStyle/>
                    <a:p>
                      <a:pPr algn="ctr">
                        <a:lnSpc>
                          <a:spcPts val="1725"/>
                        </a:lnSpc>
                        <a:defRPr/>
                      </a:pPr>
                      <a:r>
                        <a:rPr lang="en-US" sz="1500">
                          <a:solidFill>
                            <a:srgbClr val="FFF8F0"/>
                          </a:solidFill>
                          <a:latin typeface="Heading Now 71-78"/>
                          <a:ea typeface="Heading Now 71-78"/>
                          <a:cs typeface="Heading Now 71-78"/>
                          <a:sym typeface="Heading Now 71-78"/>
                        </a:rPr>
                        <a:t>Hàm addNote</a:t>
                      </a:r>
                      <a:endParaRPr lang="en-US" sz="1100"/>
                    </a:p>
                  </a:txBody>
                  <a:tcPr marL="0" marR="0" marT="0" marB="0" anchor="ctr">
                    <a:lnL cmpd="sng" algn="ctr" cap="flat" w="19050">
                      <a:solidFill>
                        <a:srgbClr val="222221"/>
                      </a:solidFill>
                      <a:prstDash val="solid"/>
                      <a:round/>
                      <a:headEnd type="none" w="med" len="med"/>
                      <a:tailEnd type="none" w="med" len="med"/>
                    </a:lnL>
                    <a:lnR cmpd="sng" algn="ctr" cap="flat" w="19050">
                      <a:solidFill>
                        <a:srgbClr val="222221"/>
                      </a:solidFill>
                      <a:prstDash val="solid"/>
                      <a:round/>
                      <a:headEnd type="none" w="med" len="med"/>
                      <a:tailEnd type="none" w="med" len="med"/>
                    </a:lnR>
                    <a:lnT cmpd="sng" algn="ctr" cap="flat" w="19050">
                      <a:solidFill>
                        <a:srgbClr val="222221"/>
                      </a:solidFill>
                      <a:prstDash val="solid"/>
                      <a:round/>
                      <a:headEnd type="none" w="med" len="med"/>
                      <a:tailEnd type="none" w="med" len="med"/>
                    </a:lnT>
                    <a:lnB cmpd="sng" algn="ctr" cap="flat" w="19050">
                      <a:solidFill>
                        <a:srgbClr val="222221"/>
                      </a:solidFill>
                      <a:prstDash val="solid"/>
                      <a:round/>
                      <a:headEnd type="none" w="med" len="med"/>
                      <a:tailEnd type="none" w="med" len="med"/>
                    </a:lnB>
                    <a:solidFill>
                      <a:srgbClr val="222221"/>
                    </a:solidFill>
                  </a:tcPr>
                </a:tc>
                <a:tc>
                  <a:txBody>
                    <a:bodyPr anchor="t" rtlCol="false"/>
                    <a:lstStyle/>
                    <a:p>
                      <a:pPr algn="ctr">
                        <a:lnSpc>
                          <a:spcPts val="1725"/>
                        </a:lnSpc>
                        <a:defRPr/>
                      </a:pPr>
                      <a:r>
                        <a:rPr lang="en-US" sz="1500">
                          <a:solidFill>
                            <a:srgbClr val="FFF8F0"/>
                          </a:solidFill>
                          <a:latin typeface="Heading Now 71-78"/>
                          <a:ea typeface="Heading Now 71-78"/>
                          <a:cs typeface="Heading Now 71-78"/>
                          <a:sym typeface="Heading Now 71-78"/>
                        </a:rPr>
                        <a:t>Hàm addEdge</a:t>
                      </a:r>
                      <a:endParaRPr lang="en-US" sz="1100"/>
                    </a:p>
                  </a:txBody>
                  <a:tcPr marL="0" marR="0" marT="0" marB="0" anchor="ctr">
                    <a:lnL cmpd="sng" algn="ctr" cap="flat" w="19050">
                      <a:solidFill>
                        <a:srgbClr val="222221"/>
                      </a:solidFill>
                      <a:prstDash val="solid"/>
                      <a:round/>
                      <a:headEnd type="none" w="med" len="med"/>
                      <a:tailEnd type="none" w="med" len="med"/>
                    </a:lnL>
                    <a:lnR cmpd="sng" algn="ctr" cap="flat" w="19050">
                      <a:solidFill>
                        <a:srgbClr val="222221"/>
                      </a:solidFill>
                      <a:prstDash val="solid"/>
                      <a:round/>
                      <a:headEnd type="none" w="med" len="med"/>
                      <a:tailEnd type="none" w="med" len="med"/>
                    </a:lnR>
                    <a:lnT cmpd="sng" algn="ctr" cap="flat" w="19050">
                      <a:solidFill>
                        <a:srgbClr val="222221"/>
                      </a:solidFill>
                      <a:prstDash val="solid"/>
                      <a:round/>
                      <a:headEnd type="none" w="med" len="med"/>
                      <a:tailEnd type="none" w="med" len="med"/>
                    </a:lnT>
                    <a:lnB cmpd="sng" algn="ctr" cap="flat" w="19050">
                      <a:solidFill>
                        <a:srgbClr val="222221"/>
                      </a:solidFill>
                      <a:prstDash val="solid"/>
                      <a:round/>
                      <a:headEnd type="none" w="med" len="med"/>
                      <a:tailEnd type="none" w="med" len="med"/>
                    </a:lnB>
                    <a:solidFill>
                      <a:srgbClr val="222221"/>
                    </a:solidFill>
                  </a:tcPr>
                </a:tc>
                <a:tc>
                  <a:txBody>
                    <a:bodyPr anchor="t" rtlCol="false"/>
                    <a:lstStyle/>
                    <a:p>
                      <a:pPr algn="ctr">
                        <a:lnSpc>
                          <a:spcPts val="1725"/>
                        </a:lnSpc>
                        <a:defRPr/>
                      </a:pPr>
                      <a:r>
                        <a:rPr lang="en-US" sz="1500">
                          <a:solidFill>
                            <a:srgbClr val="FFF8F0"/>
                          </a:solidFill>
                          <a:latin typeface="Heading Now 71-78"/>
                          <a:ea typeface="Heading Now 71-78"/>
                          <a:cs typeface="Heading Now 71-78"/>
                          <a:sym typeface="Heading Now 71-78"/>
                        </a:rPr>
                        <a:t>Hàm printPath</a:t>
                      </a:r>
                      <a:endParaRPr lang="en-US" sz="1100"/>
                    </a:p>
                  </a:txBody>
                  <a:tcPr marL="0" marR="0" marT="0" marB="0" anchor="ctr">
                    <a:lnL cmpd="sng" algn="ctr" cap="flat" w="19050">
                      <a:solidFill>
                        <a:srgbClr val="222221"/>
                      </a:solidFill>
                      <a:prstDash val="solid"/>
                      <a:round/>
                      <a:headEnd type="none" w="med" len="med"/>
                      <a:tailEnd type="none" w="med" len="med"/>
                    </a:lnL>
                    <a:lnR cmpd="sng" algn="ctr" cap="flat" w="19050">
                      <a:solidFill>
                        <a:srgbClr val="222221"/>
                      </a:solidFill>
                      <a:prstDash val="solid"/>
                      <a:round/>
                      <a:headEnd type="none" w="med" len="med"/>
                      <a:tailEnd type="none" w="med" len="med"/>
                    </a:lnR>
                    <a:lnT cmpd="sng" algn="ctr" cap="flat" w="19050">
                      <a:solidFill>
                        <a:srgbClr val="222221"/>
                      </a:solidFill>
                      <a:prstDash val="solid"/>
                      <a:round/>
                      <a:headEnd type="none" w="med" len="med"/>
                      <a:tailEnd type="none" w="med" len="med"/>
                    </a:lnT>
                    <a:lnB cmpd="sng" algn="ctr" cap="flat" w="19050">
                      <a:solidFill>
                        <a:srgbClr val="222221"/>
                      </a:solidFill>
                      <a:prstDash val="solid"/>
                      <a:round/>
                      <a:headEnd type="none" w="med" len="med"/>
                      <a:tailEnd type="none" w="med" len="med"/>
                    </a:lnB>
                    <a:solidFill>
                      <a:srgbClr val="222221"/>
                    </a:solidFill>
                  </a:tcPr>
                </a:tc>
              </a:tr>
              <a:tr h="2456958">
                <a:tc>
                  <a:txBody>
                    <a:bodyPr anchor="t" rtlCol="false"/>
                    <a:lstStyle/>
                    <a:p>
                      <a:pPr algn="ctr">
                        <a:lnSpc>
                          <a:spcPts val="1725"/>
                        </a:lnSpc>
                        <a:defRPr/>
                      </a:pPr>
                      <a:r>
                        <a:rPr lang="en-US" sz="1500" b="true">
                          <a:solidFill>
                            <a:srgbClr val="222221"/>
                          </a:solidFill>
                          <a:latin typeface="Heading Now 71-78 Bold"/>
                          <a:ea typeface="Heading Now 71-78 Bold"/>
                          <a:cs typeface="Heading Now 71-78 Bold"/>
                          <a:sym typeface="Heading Now 71-78 Bold"/>
                        </a:rPr>
                        <a:t>Mục đích</a:t>
                      </a:r>
                      <a:endParaRPr lang="en-US" sz="1100"/>
                    </a:p>
                  </a:txBody>
                  <a:tcPr marL="0" marR="0" marT="0" marB="0" anchor="ctr">
                    <a:lnL cmpd="sng" algn="ctr" cap="flat" w="19050">
                      <a:solidFill>
                        <a:srgbClr val="222221"/>
                      </a:solidFill>
                      <a:prstDash val="solid"/>
                      <a:round/>
                      <a:headEnd type="none" w="med" len="med"/>
                      <a:tailEnd type="none" w="med" len="med"/>
                    </a:lnL>
                    <a:lnR cmpd="sng" algn="ctr" cap="flat" w="19050">
                      <a:solidFill>
                        <a:srgbClr val="222221"/>
                      </a:solidFill>
                      <a:prstDash val="solid"/>
                      <a:round/>
                      <a:headEnd type="none" w="med" len="med"/>
                      <a:tailEnd type="none" w="med" len="med"/>
                    </a:lnR>
                    <a:lnT cmpd="sng" algn="ctr" cap="flat" w="19050">
                      <a:solidFill>
                        <a:srgbClr val="222221"/>
                      </a:solidFill>
                      <a:prstDash val="solid"/>
                      <a:round/>
                      <a:headEnd type="none" w="med" len="med"/>
                      <a:tailEnd type="none" w="med" len="med"/>
                    </a:lnT>
                    <a:lnB cmpd="sng" algn="ctr" cap="flat" w="19050">
                      <a:solidFill>
                        <a:srgbClr val="222221"/>
                      </a:solidFill>
                      <a:prstDash val="solid"/>
                      <a:round/>
                      <a:headEnd type="none" w="med" len="med"/>
                      <a:tailEnd type="none" w="med" len="med"/>
                    </a:lnB>
                    <a:solidFill>
                      <a:srgbClr val="AAF386"/>
                    </a:solidFill>
                  </a:tcPr>
                </a:tc>
                <a:tc>
                  <a:txBody>
                    <a:bodyPr anchor="t" rtlCol="false"/>
                    <a:lstStyle/>
                    <a:p>
                      <a:pPr algn="ctr">
                        <a:lnSpc>
                          <a:spcPts val="1725"/>
                        </a:lnSpc>
                        <a:defRPr/>
                      </a:pPr>
                      <a:r>
                        <a:rPr lang="en-US" sz="1500">
                          <a:solidFill>
                            <a:srgbClr val="222221"/>
                          </a:solidFill>
                          <a:latin typeface="Heading Now 71-78"/>
                          <a:ea typeface="Heading Now 71-78"/>
                          <a:cs typeface="Heading Now 71-78"/>
                          <a:sym typeface="Heading Now 71-78"/>
                        </a:rPr>
                        <a:t>Thêm một nút (nhà để xe) mới vào đồ thị</a:t>
                      </a:r>
                      <a:endParaRPr lang="en-US" sz="1100"/>
                    </a:p>
                    <a:p>
                      <a:pPr algn="ctr">
                        <a:lnSpc>
                          <a:spcPts val="1725"/>
                        </a:lnSpc>
                      </a:pPr>
                    </a:p>
                  </a:txBody>
                  <a:tcPr marL="0" marR="0" marT="0" marB="0" anchor="ctr">
                    <a:lnL cmpd="sng" algn="ctr" cap="flat" w="19050">
                      <a:solidFill>
                        <a:srgbClr val="222221"/>
                      </a:solidFill>
                      <a:prstDash val="solid"/>
                      <a:round/>
                      <a:headEnd type="none" w="med" len="med"/>
                      <a:tailEnd type="none" w="med" len="med"/>
                    </a:lnL>
                    <a:lnR cmpd="sng" algn="ctr" cap="flat" w="19050">
                      <a:solidFill>
                        <a:srgbClr val="222221"/>
                      </a:solidFill>
                      <a:prstDash val="solid"/>
                      <a:round/>
                      <a:headEnd type="none" w="med" len="med"/>
                      <a:tailEnd type="none" w="med" len="med"/>
                    </a:lnR>
                    <a:lnT cmpd="sng" algn="ctr" cap="flat" w="19050">
                      <a:solidFill>
                        <a:srgbClr val="222221"/>
                      </a:solidFill>
                      <a:prstDash val="solid"/>
                      <a:round/>
                      <a:headEnd type="none" w="med" len="med"/>
                      <a:tailEnd type="none" w="med" len="med"/>
                    </a:lnT>
                    <a:lnB cmpd="sng" algn="ctr" cap="flat" w="19050">
                      <a:solidFill>
                        <a:srgbClr val="222221"/>
                      </a:solidFill>
                      <a:prstDash val="solid"/>
                      <a:round/>
                      <a:headEnd type="none" w="med" len="med"/>
                      <a:tailEnd type="none" w="med" len="med"/>
                    </a:lnB>
                    <a:solidFill>
                      <a:srgbClr val="FFF8F0"/>
                    </a:solidFill>
                  </a:tcPr>
                </a:tc>
                <a:tc>
                  <a:txBody>
                    <a:bodyPr anchor="t" rtlCol="false"/>
                    <a:lstStyle/>
                    <a:p>
                      <a:pPr algn="ctr">
                        <a:lnSpc>
                          <a:spcPts val="2100"/>
                        </a:lnSpc>
                        <a:defRPr/>
                      </a:pPr>
                      <a:r>
                        <a:rPr lang="en-US" sz="1500">
                          <a:solidFill>
                            <a:srgbClr val="000000"/>
                          </a:solidFill>
                          <a:latin typeface="Heading Now 71-78"/>
                          <a:ea typeface="Heading Now 71-78"/>
                          <a:cs typeface="Heading Now 71-78"/>
                          <a:sym typeface="Heading Now 71-78"/>
                        </a:rPr>
                        <a:t>Thêm cạnh nối giữa hai nút (tòa nhà)</a:t>
                      </a:r>
                      <a:endParaRPr lang="en-US" sz="1100"/>
                    </a:p>
                  </a:txBody>
                  <a:tcPr marL="0" marR="0" marT="0" marB="0" anchor="ctr">
                    <a:lnL cmpd="sng" algn="ctr" cap="flat" w="19050">
                      <a:solidFill>
                        <a:srgbClr val="222221"/>
                      </a:solidFill>
                      <a:prstDash val="solid"/>
                      <a:round/>
                      <a:headEnd type="none" w="med" len="med"/>
                      <a:tailEnd type="none" w="med" len="med"/>
                    </a:lnL>
                    <a:lnR cmpd="sng" algn="ctr" cap="flat" w="19050">
                      <a:solidFill>
                        <a:srgbClr val="222221"/>
                      </a:solidFill>
                      <a:prstDash val="solid"/>
                      <a:round/>
                      <a:headEnd type="none" w="med" len="med"/>
                      <a:tailEnd type="none" w="med" len="med"/>
                    </a:lnR>
                    <a:lnT cmpd="sng" algn="ctr" cap="flat" w="19050">
                      <a:solidFill>
                        <a:srgbClr val="222221"/>
                      </a:solidFill>
                      <a:prstDash val="solid"/>
                      <a:round/>
                      <a:headEnd type="none" w="med" len="med"/>
                      <a:tailEnd type="none" w="med" len="med"/>
                    </a:lnT>
                    <a:lnB cmpd="sng" algn="ctr" cap="flat" w="19050">
                      <a:solidFill>
                        <a:srgbClr val="222221"/>
                      </a:solidFill>
                      <a:prstDash val="solid"/>
                      <a:round/>
                      <a:headEnd type="none" w="med" len="med"/>
                      <a:tailEnd type="none" w="med" len="med"/>
                    </a:lnB>
                    <a:solidFill>
                      <a:srgbClr val="FFF8F0"/>
                    </a:solidFill>
                  </a:tcPr>
                </a:tc>
                <a:tc>
                  <a:txBody>
                    <a:bodyPr anchor="t" rtlCol="false"/>
                    <a:lstStyle/>
                    <a:p>
                      <a:pPr algn="ctr">
                        <a:lnSpc>
                          <a:spcPts val="2100"/>
                        </a:lnSpc>
                        <a:defRPr/>
                      </a:pPr>
                      <a:r>
                        <a:rPr lang="en-US" sz="1500">
                          <a:solidFill>
                            <a:srgbClr val="000000"/>
                          </a:solidFill>
                          <a:latin typeface="Heading Now 71-78"/>
                          <a:ea typeface="Heading Now 71-78"/>
                          <a:cs typeface="Heading Now 71-78"/>
                          <a:sym typeface="Heading Now 71-78"/>
                        </a:rPr>
                        <a:t>In ra đường đi ngắn nhất từ nút bắt đầu đến nút kết thúc</a:t>
                      </a:r>
                      <a:endParaRPr lang="en-US" sz="1100"/>
                    </a:p>
                  </a:txBody>
                  <a:tcPr marL="0" marR="0" marT="0" marB="0" anchor="ctr">
                    <a:lnL cmpd="sng" algn="ctr" cap="flat" w="19050">
                      <a:solidFill>
                        <a:srgbClr val="222221"/>
                      </a:solidFill>
                      <a:prstDash val="solid"/>
                      <a:round/>
                      <a:headEnd type="none" w="med" len="med"/>
                      <a:tailEnd type="none" w="med" len="med"/>
                    </a:lnL>
                    <a:lnR cmpd="sng" algn="ctr" cap="flat" w="19050">
                      <a:solidFill>
                        <a:srgbClr val="222221"/>
                      </a:solidFill>
                      <a:prstDash val="solid"/>
                      <a:round/>
                      <a:headEnd type="none" w="med" len="med"/>
                      <a:tailEnd type="none" w="med" len="med"/>
                    </a:lnR>
                    <a:lnT cmpd="sng" algn="ctr" cap="flat" w="19050">
                      <a:solidFill>
                        <a:srgbClr val="222221"/>
                      </a:solidFill>
                      <a:prstDash val="solid"/>
                      <a:round/>
                      <a:headEnd type="none" w="med" len="med"/>
                      <a:tailEnd type="none" w="med" len="med"/>
                    </a:lnT>
                    <a:lnB cmpd="sng" algn="ctr" cap="flat" w="19050">
                      <a:solidFill>
                        <a:srgbClr val="222221"/>
                      </a:solidFill>
                      <a:prstDash val="solid"/>
                      <a:round/>
                      <a:headEnd type="none" w="med" len="med"/>
                      <a:tailEnd type="none" w="med" len="med"/>
                    </a:lnB>
                    <a:solidFill>
                      <a:srgbClr val="FFF8F0"/>
                    </a:solidFill>
                  </a:tcPr>
                </a:tc>
              </a:tr>
              <a:tr h="2923648">
                <a:tc>
                  <a:txBody>
                    <a:bodyPr anchor="t" rtlCol="false"/>
                    <a:lstStyle/>
                    <a:p>
                      <a:pPr algn="ctr">
                        <a:lnSpc>
                          <a:spcPts val="1725"/>
                        </a:lnSpc>
                        <a:defRPr/>
                      </a:pPr>
                      <a:r>
                        <a:rPr lang="en-US" sz="1500" b="true">
                          <a:solidFill>
                            <a:srgbClr val="222221"/>
                          </a:solidFill>
                          <a:latin typeface="Heading Now 71-78 Bold"/>
                          <a:ea typeface="Heading Now 71-78 Bold"/>
                          <a:cs typeface="Heading Now 71-78 Bold"/>
                          <a:sym typeface="Heading Now 71-78 Bold"/>
                        </a:rPr>
                        <a:t>Tham số</a:t>
                      </a:r>
                      <a:endParaRPr lang="en-US" sz="1100"/>
                    </a:p>
                  </a:txBody>
                  <a:tcPr marL="0" marR="0" marT="0" marB="0" anchor="ctr">
                    <a:lnL cmpd="sng" algn="ctr" cap="flat" w="19050">
                      <a:solidFill>
                        <a:srgbClr val="222221"/>
                      </a:solidFill>
                      <a:prstDash val="solid"/>
                      <a:round/>
                      <a:headEnd type="none" w="med" len="med"/>
                      <a:tailEnd type="none" w="med" len="med"/>
                    </a:lnL>
                    <a:lnR cmpd="sng" algn="ctr" cap="flat" w="19050">
                      <a:solidFill>
                        <a:srgbClr val="222221"/>
                      </a:solidFill>
                      <a:prstDash val="solid"/>
                      <a:round/>
                      <a:headEnd type="none" w="med" len="med"/>
                      <a:tailEnd type="none" w="med" len="med"/>
                    </a:lnR>
                    <a:lnT cmpd="sng" algn="ctr" cap="flat" w="19050">
                      <a:solidFill>
                        <a:srgbClr val="222221"/>
                      </a:solidFill>
                      <a:prstDash val="solid"/>
                      <a:round/>
                      <a:headEnd type="none" w="med" len="med"/>
                      <a:tailEnd type="none" w="med" len="med"/>
                    </a:lnT>
                    <a:lnB cmpd="sng" algn="ctr" cap="flat" w="19050">
                      <a:solidFill>
                        <a:srgbClr val="222221"/>
                      </a:solidFill>
                      <a:prstDash val="solid"/>
                      <a:round/>
                      <a:headEnd type="none" w="med" len="med"/>
                      <a:tailEnd type="none" w="med" len="med"/>
                    </a:lnB>
                    <a:solidFill>
                      <a:srgbClr val="AAF386"/>
                    </a:solidFill>
                  </a:tcPr>
                </a:tc>
                <a:tc>
                  <a:txBody>
                    <a:bodyPr anchor="t" rtlCol="false"/>
                    <a:lstStyle/>
                    <a:p>
                      <a:pPr algn="ctr">
                        <a:lnSpc>
                          <a:spcPts val="1725"/>
                        </a:lnSpc>
                        <a:defRPr/>
                      </a:pPr>
                      <a:r>
                        <a:rPr lang="en-US" sz="1500">
                          <a:solidFill>
                            <a:srgbClr val="222221"/>
                          </a:solidFill>
                          <a:latin typeface="Heading Now 71-78"/>
                          <a:ea typeface="Heading Now 71-78"/>
                          <a:cs typeface="Heading Now 71-78"/>
                          <a:sym typeface="Heading Now 71-78"/>
                        </a:rPr>
                        <a:t>ID, vĩ độ, kinh độ, tên</a:t>
                      </a:r>
                      <a:endParaRPr lang="en-US" sz="1100"/>
                    </a:p>
                  </a:txBody>
                  <a:tcPr marL="0" marR="0" marT="0" marB="0" anchor="ctr">
                    <a:lnL cmpd="sng" algn="ctr" cap="flat" w="19050">
                      <a:solidFill>
                        <a:srgbClr val="222221"/>
                      </a:solidFill>
                      <a:prstDash val="solid"/>
                      <a:round/>
                      <a:headEnd type="none" w="med" len="med"/>
                      <a:tailEnd type="none" w="med" len="med"/>
                    </a:lnL>
                    <a:lnR cmpd="sng" algn="ctr" cap="flat" w="19050">
                      <a:solidFill>
                        <a:srgbClr val="222221"/>
                      </a:solidFill>
                      <a:prstDash val="solid"/>
                      <a:round/>
                      <a:headEnd type="none" w="med" len="med"/>
                      <a:tailEnd type="none" w="med" len="med"/>
                    </a:lnR>
                    <a:lnT cmpd="sng" algn="ctr" cap="flat" w="19050">
                      <a:solidFill>
                        <a:srgbClr val="222221"/>
                      </a:solidFill>
                      <a:prstDash val="solid"/>
                      <a:round/>
                      <a:headEnd type="none" w="med" len="med"/>
                      <a:tailEnd type="none" w="med" len="med"/>
                    </a:lnT>
                    <a:lnB cmpd="sng" algn="ctr" cap="flat" w="19050">
                      <a:solidFill>
                        <a:srgbClr val="222221"/>
                      </a:solidFill>
                      <a:prstDash val="solid"/>
                      <a:round/>
                      <a:headEnd type="none" w="med" len="med"/>
                      <a:tailEnd type="none" w="med" len="med"/>
                    </a:lnB>
                    <a:solidFill>
                      <a:srgbClr val="FFF8F0"/>
                    </a:solidFill>
                  </a:tcPr>
                </a:tc>
                <a:tc>
                  <a:txBody>
                    <a:bodyPr anchor="t" rtlCol="false"/>
                    <a:lstStyle/>
                    <a:p>
                      <a:pPr algn="ctr">
                        <a:lnSpc>
                          <a:spcPts val="2100"/>
                        </a:lnSpc>
                        <a:defRPr/>
                      </a:pPr>
                      <a:r>
                        <a:rPr lang="en-US" sz="1500">
                          <a:solidFill>
                            <a:srgbClr val="000000"/>
                          </a:solidFill>
                          <a:latin typeface="Heading Now 71-78"/>
                          <a:ea typeface="Heading Now 71-78"/>
                          <a:cs typeface="Heading Now 71-78"/>
                          <a:sym typeface="Heading Now 71-78"/>
                        </a:rPr>
                        <a:t>ID của 2 tòa nhà, khoảng cách</a:t>
                      </a:r>
                      <a:endParaRPr lang="en-US" sz="1100"/>
                    </a:p>
                  </a:txBody>
                  <a:tcPr marL="0" marR="0" marT="0" marB="0" anchor="ctr">
                    <a:lnL cmpd="sng" algn="ctr" cap="flat" w="19050">
                      <a:solidFill>
                        <a:srgbClr val="222221"/>
                      </a:solidFill>
                      <a:prstDash val="solid"/>
                      <a:round/>
                      <a:headEnd type="none" w="med" len="med"/>
                      <a:tailEnd type="none" w="med" len="med"/>
                    </a:lnL>
                    <a:lnR cmpd="sng" algn="ctr" cap="flat" w="19050">
                      <a:solidFill>
                        <a:srgbClr val="222221"/>
                      </a:solidFill>
                      <a:prstDash val="solid"/>
                      <a:round/>
                      <a:headEnd type="none" w="med" len="med"/>
                      <a:tailEnd type="none" w="med" len="med"/>
                    </a:lnR>
                    <a:lnT cmpd="sng" algn="ctr" cap="flat" w="19050">
                      <a:solidFill>
                        <a:srgbClr val="222221"/>
                      </a:solidFill>
                      <a:prstDash val="solid"/>
                      <a:round/>
                      <a:headEnd type="none" w="med" len="med"/>
                      <a:tailEnd type="none" w="med" len="med"/>
                    </a:lnT>
                    <a:lnB cmpd="sng" algn="ctr" cap="flat" w="19050">
                      <a:solidFill>
                        <a:srgbClr val="222221"/>
                      </a:solidFill>
                      <a:prstDash val="solid"/>
                      <a:round/>
                      <a:headEnd type="none" w="med" len="med"/>
                      <a:tailEnd type="none" w="med" len="med"/>
                    </a:lnB>
                    <a:solidFill>
                      <a:srgbClr val="FFF8F0"/>
                    </a:solidFill>
                  </a:tcPr>
                </a:tc>
                <a:tc>
                  <a:txBody>
                    <a:bodyPr anchor="t" rtlCol="false"/>
                    <a:lstStyle/>
                    <a:p>
                      <a:pPr algn="ctr">
                        <a:lnSpc>
                          <a:spcPts val="2100"/>
                        </a:lnSpc>
                        <a:defRPr/>
                      </a:pPr>
                      <a:r>
                        <a:rPr lang="en-US" sz="1500">
                          <a:solidFill>
                            <a:srgbClr val="000000"/>
                          </a:solidFill>
                          <a:latin typeface="Heading Now 71-78"/>
                          <a:ea typeface="Heading Now 71-78"/>
                          <a:cs typeface="Heading Now 71-78"/>
                          <a:sym typeface="Heading Now 71-78"/>
                        </a:rPr>
                        <a:t>start, end</a:t>
                      </a:r>
                      <a:endParaRPr lang="en-US" sz="1100"/>
                    </a:p>
                  </a:txBody>
                  <a:tcPr marL="0" marR="0" marT="0" marB="0" anchor="ctr">
                    <a:lnL cmpd="sng" algn="ctr" cap="flat" w="19050">
                      <a:solidFill>
                        <a:srgbClr val="222221"/>
                      </a:solidFill>
                      <a:prstDash val="solid"/>
                      <a:round/>
                      <a:headEnd type="none" w="med" len="med"/>
                      <a:tailEnd type="none" w="med" len="med"/>
                    </a:lnL>
                    <a:lnR cmpd="sng" algn="ctr" cap="flat" w="19050">
                      <a:solidFill>
                        <a:srgbClr val="222221"/>
                      </a:solidFill>
                      <a:prstDash val="solid"/>
                      <a:round/>
                      <a:headEnd type="none" w="med" len="med"/>
                      <a:tailEnd type="none" w="med" len="med"/>
                    </a:lnR>
                    <a:lnT cmpd="sng" algn="ctr" cap="flat" w="19050">
                      <a:solidFill>
                        <a:srgbClr val="222221"/>
                      </a:solidFill>
                      <a:prstDash val="solid"/>
                      <a:round/>
                      <a:headEnd type="none" w="med" len="med"/>
                      <a:tailEnd type="none" w="med" len="med"/>
                    </a:lnT>
                    <a:lnB cmpd="sng" algn="ctr" cap="flat" w="19050">
                      <a:solidFill>
                        <a:srgbClr val="222221"/>
                      </a:solidFill>
                      <a:prstDash val="solid"/>
                      <a:round/>
                      <a:headEnd type="none" w="med" len="med"/>
                      <a:tailEnd type="none" w="med" len="med"/>
                    </a:lnB>
                    <a:solidFill>
                      <a:srgbClr val="FFF8F0"/>
                    </a:solidFill>
                  </a:tcPr>
                </a:tc>
              </a:tr>
              <a:tr h="1967986">
                <a:tc>
                  <a:txBody>
                    <a:bodyPr anchor="t" rtlCol="false"/>
                    <a:lstStyle/>
                    <a:p>
                      <a:pPr algn="ctr">
                        <a:lnSpc>
                          <a:spcPts val="1725"/>
                        </a:lnSpc>
                        <a:defRPr/>
                      </a:pPr>
                      <a:r>
                        <a:rPr lang="en-US" sz="1500" b="true">
                          <a:solidFill>
                            <a:srgbClr val="222221"/>
                          </a:solidFill>
                          <a:latin typeface="Heading Now 71-78 Bold"/>
                          <a:ea typeface="Heading Now 71-78 Bold"/>
                          <a:cs typeface="Heading Now 71-78 Bold"/>
                          <a:sym typeface="Heading Now 71-78 Bold"/>
                        </a:rPr>
                        <a:t>Cách thực hiện </a:t>
                      </a:r>
                      <a:endParaRPr lang="en-US" sz="1100"/>
                    </a:p>
                  </a:txBody>
                  <a:tcPr marL="0" marR="0" marT="0" marB="0" anchor="ctr">
                    <a:lnL cmpd="sng" algn="ctr" cap="flat" w="19050">
                      <a:solidFill>
                        <a:srgbClr val="222221"/>
                      </a:solidFill>
                      <a:prstDash val="solid"/>
                      <a:round/>
                      <a:headEnd type="none" w="med" len="med"/>
                      <a:tailEnd type="none" w="med" len="med"/>
                    </a:lnL>
                    <a:lnR cmpd="sng" algn="ctr" cap="flat" w="19050">
                      <a:solidFill>
                        <a:srgbClr val="222221"/>
                      </a:solidFill>
                      <a:prstDash val="solid"/>
                      <a:round/>
                      <a:headEnd type="none" w="med" len="med"/>
                      <a:tailEnd type="none" w="med" len="med"/>
                    </a:lnR>
                    <a:lnT cmpd="sng" algn="ctr" cap="flat" w="19050">
                      <a:solidFill>
                        <a:srgbClr val="222221"/>
                      </a:solidFill>
                      <a:prstDash val="solid"/>
                      <a:round/>
                      <a:headEnd type="none" w="med" len="med"/>
                      <a:tailEnd type="none" w="med" len="med"/>
                    </a:lnT>
                    <a:lnB cmpd="sng" algn="ctr" cap="flat" w="19050">
                      <a:solidFill>
                        <a:srgbClr val="222221"/>
                      </a:solidFill>
                      <a:prstDash val="solid"/>
                      <a:round/>
                      <a:headEnd type="none" w="med" len="med"/>
                      <a:tailEnd type="none" w="med" len="med"/>
                    </a:lnB>
                    <a:solidFill>
                      <a:srgbClr val="AAF386"/>
                    </a:solidFill>
                  </a:tcPr>
                </a:tc>
                <a:tc>
                  <a:txBody>
                    <a:bodyPr anchor="t" rtlCol="false"/>
                    <a:lstStyle/>
                    <a:p>
                      <a:pPr algn="ctr">
                        <a:lnSpc>
                          <a:spcPts val="1725"/>
                        </a:lnSpc>
                        <a:defRPr/>
                      </a:pPr>
                      <a:r>
                        <a:rPr lang="en-US" sz="1500">
                          <a:solidFill>
                            <a:srgbClr val="222221"/>
                          </a:solidFill>
                          <a:latin typeface="Heading Now 71-78"/>
                          <a:ea typeface="Heading Now 71-78"/>
                          <a:cs typeface="Heading Now 71-78"/>
                          <a:sym typeface="Heading Now 71-78"/>
                        </a:rPr>
                        <a:t>Lưu thông tin vào danh sách các nút</a:t>
                      </a:r>
                      <a:endParaRPr lang="en-US" sz="1100"/>
                    </a:p>
                  </a:txBody>
                  <a:tcPr marL="0" marR="0" marT="0" marB="0" anchor="ctr">
                    <a:lnL cmpd="sng" algn="ctr" cap="flat" w="19050">
                      <a:solidFill>
                        <a:srgbClr val="222221"/>
                      </a:solidFill>
                      <a:prstDash val="solid"/>
                      <a:round/>
                      <a:headEnd type="none" w="med" len="med"/>
                      <a:tailEnd type="none" w="med" len="med"/>
                    </a:lnL>
                    <a:lnR cmpd="sng" algn="ctr" cap="flat" w="19050">
                      <a:solidFill>
                        <a:srgbClr val="222221"/>
                      </a:solidFill>
                      <a:prstDash val="solid"/>
                      <a:round/>
                      <a:headEnd type="none" w="med" len="med"/>
                      <a:tailEnd type="none" w="med" len="med"/>
                    </a:lnR>
                    <a:lnT cmpd="sng" algn="ctr" cap="flat" w="19050">
                      <a:solidFill>
                        <a:srgbClr val="222221"/>
                      </a:solidFill>
                      <a:prstDash val="solid"/>
                      <a:round/>
                      <a:headEnd type="none" w="med" len="med"/>
                      <a:tailEnd type="none" w="med" len="med"/>
                    </a:lnT>
                    <a:lnB cmpd="sng" algn="ctr" cap="flat" w="19050">
                      <a:solidFill>
                        <a:srgbClr val="222221"/>
                      </a:solidFill>
                      <a:prstDash val="solid"/>
                      <a:round/>
                      <a:headEnd type="none" w="med" len="med"/>
                      <a:tailEnd type="none" w="med" len="med"/>
                    </a:lnB>
                    <a:solidFill>
                      <a:srgbClr val="FFF8F0"/>
                    </a:solidFill>
                  </a:tcPr>
                </a:tc>
                <a:tc>
                  <a:txBody>
                    <a:bodyPr anchor="t" rtlCol="false"/>
                    <a:lstStyle/>
                    <a:p>
                      <a:pPr algn="ctr">
                        <a:lnSpc>
                          <a:spcPts val="2100"/>
                        </a:lnSpc>
                        <a:defRPr/>
                      </a:pPr>
                      <a:r>
                        <a:rPr lang="en-US" sz="1500">
                          <a:solidFill>
                            <a:srgbClr val="000000"/>
                          </a:solidFill>
                          <a:latin typeface="Heading Now 71-78"/>
                          <a:ea typeface="Heading Now 71-78"/>
                          <a:cs typeface="Heading Now 71-78"/>
                          <a:sym typeface="Heading Now 71-78"/>
                        </a:rPr>
                        <a:t>Cập nhật giá trị vào ma trận trọng số</a:t>
                      </a:r>
                      <a:endParaRPr lang="en-US" sz="1100"/>
                    </a:p>
                  </a:txBody>
                  <a:tcPr marL="0" marR="0" marT="0" marB="0" anchor="ctr">
                    <a:lnL cmpd="sng" algn="ctr" cap="flat" w="19050">
                      <a:solidFill>
                        <a:srgbClr val="222221"/>
                      </a:solidFill>
                      <a:prstDash val="solid"/>
                      <a:round/>
                      <a:headEnd type="none" w="med" len="med"/>
                      <a:tailEnd type="none" w="med" len="med"/>
                    </a:lnL>
                    <a:lnR cmpd="sng" algn="ctr" cap="flat" w="19050">
                      <a:solidFill>
                        <a:srgbClr val="222221"/>
                      </a:solidFill>
                      <a:prstDash val="solid"/>
                      <a:round/>
                      <a:headEnd type="none" w="med" len="med"/>
                      <a:tailEnd type="none" w="med" len="med"/>
                    </a:lnR>
                    <a:lnT cmpd="sng" algn="ctr" cap="flat" w="19050">
                      <a:solidFill>
                        <a:srgbClr val="222221"/>
                      </a:solidFill>
                      <a:prstDash val="solid"/>
                      <a:round/>
                      <a:headEnd type="none" w="med" len="med"/>
                      <a:tailEnd type="none" w="med" len="med"/>
                    </a:lnT>
                    <a:lnB cmpd="sng" algn="ctr" cap="flat" w="19050">
                      <a:solidFill>
                        <a:srgbClr val="222221"/>
                      </a:solidFill>
                      <a:prstDash val="solid"/>
                      <a:round/>
                      <a:headEnd type="none" w="med" len="med"/>
                      <a:tailEnd type="none" w="med" len="med"/>
                    </a:lnB>
                    <a:solidFill>
                      <a:srgbClr val="FFF8F0"/>
                    </a:solidFill>
                  </a:tcPr>
                </a:tc>
                <a:tc>
                  <a:txBody>
                    <a:bodyPr anchor="t" rtlCol="false"/>
                    <a:lstStyle/>
                    <a:p>
                      <a:pPr algn="ctr">
                        <a:lnSpc>
                          <a:spcPts val="2100"/>
                        </a:lnSpc>
                        <a:defRPr/>
                      </a:pPr>
                      <a:r>
                        <a:rPr lang="en-US" sz="1500">
                          <a:solidFill>
                            <a:srgbClr val="000000"/>
                          </a:solidFill>
                          <a:latin typeface="Heading Now 71-78"/>
                          <a:ea typeface="Heading Now 71-78"/>
                          <a:cs typeface="Heading Now 71-78"/>
                          <a:sym typeface="Heading Now 71-78"/>
                        </a:rPr>
                        <a:t>Sử dụng mảng path[] và prev[] để truy vết và in ra đường đi</a:t>
                      </a:r>
                      <a:endParaRPr lang="en-US" sz="1100"/>
                    </a:p>
                  </a:txBody>
                  <a:tcPr marL="0" marR="0" marT="0" marB="0" anchor="ctr">
                    <a:lnL cmpd="sng" algn="ctr" cap="flat" w="19050">
                      <a:solidFill>
                        <a:srgbClr val="222221"/>
                      </a:solidFill>
                      <a:prstDash val="solid"/>
                      <a:round/>
                      <a:headEnd type="none" w="med" len="med"/>
                      <a:tailEnd type="none" w="med" len="med"/>
                    </a:lnL>
                    <a:lnR cmpd="sng" algn="ctr" cap="flat" w="19050">
                      <a:solidFill>
                        <a:srgbClr val="222221"/>
                      </a:solidFill>
                      <a:prstDash val="solid"/>
                      <a:round/>
                      <a:headEnd type="none" w="med" len="med"/>
                      <a:tailEnd type="none" w="med" len="med"/>
                    </a:lnR>
                    <a:lnT cmpd="sng" algn="ctr" cap="flat" w="19050">
                      <a:solidFill>
                        <a:srgbClr val="222221"/>
                      </a:solidFill>
                      <a:prstDash val="solid"/>
                      <a:round/>
                      <a:headEnd type="none" w="med" len="med"/>
                      <a:tailEnd type="none" w="med" len="med"/>
                    </a:lnT>
                    <a:lnB cmpd="sng" algn="ctr" cap="flat" w="19050">
                      <a:solidFill>
                        <a:srgbClr val="222221"/>
                      </a:solidFill>
                      <a:prstDash val="solid"/>
                      <a:round/>
                      <a:headEnd type="none" w="med" len="med"/>
                      <a:tailEnd type="none" w="med" len="med"/>
                    </a:lnB>
                  </a:tcPr>
                </a:tc>
              </a:tr>
            </a:tbl>
          </a:graphicData>
        </a:graphic>
      </p:graphicFrame>
      <p:sp>
        <p:nvSpPr>
          <p:cNvPr name="AutoShape 3" id="3"/>
          <p:cNvSpPr/>
          <p:nvPr/>
        </p:nvSpPr>
        <p:spPr>
          <a:xfrm flipV="true">
            <a:off x="5550010" y="-294256"/>
            <a:ext cx="0" cy="10324811"/>
          </a:xfrm>
          <a:prstGeom prst="line">
            <a:avLst/>
          </a:prstGeom>
          <a:ln cap="flat" w="19050">
            <a:solidFill>
              <a:srgbClr val="222221"/>
            </a:solidFill>
            <a:prstDash val="solid"/>
            <a:headEnd type="none" len="sm" w="sm"/>
            <a:tailEnd type="none" len="sm" w="sm"/>
          </a:ln>
        </p:spPr>
      </p:sp>
      <p:sp>
        <p:nvSpPr>
          <p:cNvPr name="Freeform 4" id="4"/>
          <p:cNvSpPr/>
          <p:nvPr/>
        </p:nvSpPr>
        <p:spPr>
          <a:xfrm flipH="false" flipV="false" rot="0">
            <a:off x="184413" y="4701904"/>
            <a:ext cx="5129697" cy="2930339"/>
          </a:xfrm>
          <a:custGeom>
            <a:avLst/>
            <a:gdLst/>
            <a:ahLst/>
            <a:cxnLst/>
            <a:rect r="r" b="b" t="t" l="l"/>
            <a:pathLst>
              <a:path h="2930339" w="5129697">
                <a:moveTo>
                  <a:pt x="0" y="0"/>
                </a:moveTo>
                <a:lnTo>
                  <a:pt x="5129697" y="0"/>
                </a:lnTo>
                <a:lnTo>
                  <a:pt x="5129697" y="2930339"/>
                </a:lnTo>
                <a:lnTo>
                  <a:pt x="0" y="2930339"/>
                </a:lnTo>
                <a:lnTo>
                  <a:pt x="0" y="0"/>
                </a:lnTo>
                <a:close/>
              </a:path>
            </a:pathLst>
          </a:custGeom>
          <a:blipFill>
            <a:blip r:embed="rId2"/>
            <a:stretch>
              <a:fillRect l="0" t="0" r="0" b="0"/>
            </a:stretch>
          </a:blipFill>
        </p:spPr>
      </p:sp>
      <p:sp>
        <p:nvSpPr>
          <p:cNvPr name="TextBox 5" id="5"/>
          <p:cNvSpPr txBox="true"/>
          <p:nvPr/>
        </p:nvSpPr>
        <p:spPr>
          <a:xfrm rot="0">
            <a:off x="627073" y="528785"/>
            <a:ext cx="4244378" cy="1047788"/>
          </a:xfrm>
          <a:prstGeom prst="rect">
            <a:avLst/>
          </a:prstGeom>
        </p:spPr>
        <p:txBody>
          <a:bodyPr anchor="t" rtlCol="false" tIns="0" lIns="0" bIns="0" rIns="0">
            <a:spAutoFit/>
          </a:bodyPr>
          <a:lstStyle/>
          <a:p>
            <a:pPr algn="ctr">
              <a:lnSpc>
                <a:spcPts val="3840"/>
              </a:lnSpc>
            </a:pPr>
            <a:r>
              <a:rPr lang="en-US" sz="3200">
                <a:solidFill>
                  <a:srgbClr val="222221"/>
                </a:solidFill>
                <a:latin typeface="Heading Now 71-78"/>
                <a:ea typeface="Heading Now 71-78"/>
                <a:cs typeface="Heading Now 71-78"/>
                <a:sym typeface="Heading Now 71-78"/>
              </a:rPr>
              <a:t>Cách triển khai hàm xử lý</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FF8F0"/>
        </a:solidFill>
      </p:bgPr>
    </p:bg>
    <p:spTree>
      <p:nvGrpSpPr>
        <p:cNvPr id="1" name=""/>
        <p:cNvGrpSpPr/>
        <p:nvPr/>
      </p:nvGrpSpPr>
      <p:grpSpPr>
        <a:xfrm>
          <a:off x="0" y="0"/>
          <a:ext cx="0" cy="0"/>
          <a:chOff x="0" y="0"/>
          <a:chExt cx="0" cy="0"/>
        </a:xfrm>
      </p:grpSpPr>
      <p:graphicFrame>
        <p:nvGraphicFramePr>
          <p:cNvPr name="Table 2" id="2"/>
          <p:cNvGraphicFramePr>
            <a:graphicFrameLocks noGrp="true"/>
          </p:cNvGraphicFramePr>
          <p:nvPr/>
        </p:nvGraphicFramePr>
        <p:xfrm>
          <a:off x="4931760" y="604985"/>
          <a:ext cx="12895914" cy="8526330"/>
        </p:xfrm>
        <a:graphic>
          <a:graphicData uri="http://schemas.openxmlformats.org/drawingml/2006/table">
            <a:tbl>
              <a:tblPr/>
              <a:tblGrid>
                <a:gridCol w="1741036"/>
                <a:gridCol w="3979344"/>
                <a:gridCol w="2232892"/>
                <a:gridCol w="2599707"/>
                <a:gridCol w="2342935"/>
              </a:tblGrid>
              <a:tr h="1177738">
                <a:tc>
                  <a:txBody>
                    <a:bodyPr anchor="t" rtlCol="false"/>
                    <a:lstStyle/>
                    <a:p>
                      <a:pPr algn="ctr">
                        <a:lnSpc>
                          <a:spcPts val="1725"/>
                        </a:lnSpc>
                        <a:defRPr/>
                      </a:pPr>
                      <a:endParaRPr lang="en-US" sz="1100"/>
                    </a:p>
                  </a:txBody>
                  <a:tcPr marL="0" marR="0" marT="0" marB="0" anchor="ctr">
                    <a:lnL cmpd="sng" algn="ctr" cap="flat" w="19050">
                      <a:solidFill>
                        <a:srgbClr val="222221"/>
                      </a:solidFill>
                      <a:prstDash val="solid"/>
                      <a:round/>
                      <a:headEnd type="none" w="med" len="med"/>
                      <a:tailEnd type="none" w="med" len="med"/>
                    </a:lnL>
                    <a:lnR cmpd="sng" algn="ctr" cap="flat" w="19050">
                      <a:solidFill>
                        <a:srgbClr val="222221"/>
                      </a:solidFill>
                      <a:prstDash val="solid"/>
                      <a:round/>
                      <a:headEnd type="none" w="med" len="med"/>
                      <a:tailEnd type="none" w="med" len="med"/>
                    </a:lnR>
                    <a:lnT cmpd="sng" algn="ctr" cap="flat" w="19050">
                      <a:solidFill>
                        <a:srgbClr val="222221"/>
                      </a:solidFill>
                      <a:prstDash val="solid"/>
                      <a:round/>
                      <a:headEnd type="none" w="med" len="med"/>
                      <a:tailEnd type="none" w="med" len="med"/>
                    </a:lnT>
                    <a:lnB cmpd="sng" algn="ctr" cap="flat" w="19050">
                      <a:solidFill>
                        <a:srgbClr val="222221"/>
                      </a:solidFill>
                      <a:prstDash val="solid"/>
                      <a:round/>
                      <a:headEnd type="none" w="med" len="med"/>
                      <a:tailEnd type="none" w="med" len="med"/>
                    </a:lnB>
                    <a:solidFill>
                      <a:srgbClr val="FFF8F0"/>
                    </a:solidFill>
                  </a:tcPr>
                </a:tc>
                <a:tc>
                  <a:txBody>
                    <a:bodyPr anchor="t" rtlCol="false"/>
                    <a:lstStyle/>
                    <a:p>
                      <a:pPr algn="ctr">
                        <a:lnSpc>
                          <a:spcPts val="2100"/>
                        </a:lnSpc>
                        <a:defRPr/>
                      </a:pPr>
                      <a:r>
                        <a:rPr lang="en-US" sz="1500">
                          <a:solidFill>
                            <a:srgbClr val="FFF8F0"/>
                          </a:solidFill>
                          <a:latin typeface="Heading Now 71-78"/>
                          <a:ea typeface="Heading Now 71-78"/>
                          <a:cs typeface="Heading Now 71-78"/>
                          <a:sym typeface="Heading Now 71-78"/>
                        </a:rPr>
                        <a:t>calculateShortestDistance</a:t>
                      </a:r>
                      <a:endParaRPr lang="en-US" sz="1100"/>
                    </a:p>
                  </a:txBody>
                  <a:tcPr marL="0" marR="0" marT="0" marB="0" anchor="ctr">
                    <a:lnL cmpd="sng" algn="ctr" cap="flat" w="19050">
                      <a:solidFill>
                        <a:srgbClr val="222221"/>
                      </a:solidFill>
                      <a:prstDash val="solid"/>
                      <a:round/>
                      <a:headEnd type="none" w="med" len="med"/>
                      <a:tailEnd type="none" w="med" len="med"/>
                    </a:lnL>
                    <a:lnR cmpd="sng" algn="ctr" cap="flat" w="19050">
                      <a:solidFill>
                        <a:srgbClr val="222221"/>
                      </a:solidFill>
                      <a:prstDash val="solid"/>
                      <a:round/>
                      <a:headEnd type="none" w="med" len="med"/>
                      <a:tailEnd type="none" w="med" len="med"/>
                    </a:lnR>
                    <a:lnT cmpd="sng" algn="ctr" cap="flat" w="19050">
                      <a:solidFill>
                        <a:srgbClr val="222221"/>
                      </a:solidFill>
                      <a:prstDash val="solid"/>
                      <a:round/>
                      <a:headEnd type="none" w="med" len="med"/>
                      <a:tailEnd type="none" w="med" len="med"/>
                    </a:lnT>
                    <a:lnB cmpd="sng" algn="ctr" cap="flat" w="19050">
                      <a:solidFill>
                        <a:srgbClr val="222221"/>
                      </a:solidFill>
                      <a:prstDash val="solid"/>
                      <a:round/>
                      <a:headEnd type="none" w="med" len="med"/>
                      <a:tailEnd type="none" w="med" len="med"/>
                    </a:lnB>
                    <a:solidFill>
                      <a:srgbClr val="000000"/>
                    </a:solidFill>
                  </a:tcPr>
                </a:tc>
                <a:tc>
                  <a:txBody>
                    <a:bodyPr anchor="t" rtlCol="false"/>
                    <a:lstStyle/>
                    <a:p>
                      <a:pPr algn="ctr">
                        <a:lnSpc>
                          <a:spcPts val="2100"/>
                        </a:lnSpc>
                        <a:defRPr/>
                      </a:pPr>
                      <a:r>
                        <a:rPr lang="en-US" sz="1500">
                          <a:solidFill>
                            <a:srgbClr val="FFF8F0"/>
                          </a:solidFill>
                          <a:latin typeface="Heading Now 71-78"/>
                          <a:ea typeface="Heading Now 71-78"/>
                          <a:cs typeface="Heading Now 71-78"/>
                          <a:sym typeface="Heading Now 71-78"/>
                        </a:rPr>
                        <a:t>haversine</a:t>
                      </a:r>
                      <a:endParaRPr lang="en-US" sz="1100"/>
                    </a:p>
                  </a:txBody>
                  <a:tcPr marL="0" marR="0" marT="0" marB="0" anchor="ctr">
                    <a:lnL cmpd="sng" algn="ctr" cap="flat" w="19050">
                      <a:solidFill>
                        <a:srgbClr val="222221"/>
                      </a:solidFill>
                      <a:prstDash val="solid"/>
                      <a:round/>
                      <a:headEnd type="none" w="med" len="med"/>
                      <a:tailEnd type="none" w="med" len="med"/>
                    </a:lnL>
                    <a:lnR cmpd="sng" algn="ctr" cap="flat" w="19050">
                      <a:solidFill>
                        <a:srgbClr val="222221"/>
                      </a:solidFill>
                      <a:prstDash val="solid"/>
                      <a:round/>
                      <a:headEnd type="none" w="med" len="med"/>
                      <a:tailEnd type="none" w="med" len="med"/>
                    </a:lnR>
                    <a:lnT cmpd="sng" algn="ctr" cap="flat" w="19050">
                      <a:solidFill>
                        <a:srgbClr val="222221"/>
                      </a:solidFill>
                      <a:prstDash val="solid"/>
                      <a:round/>
                      <a:headEnd type="none" w="med" len="med"/>
                      <a:tailEnd type="none" w="med" len="med"/>
                    </a:lnT>
                    <a:lnB cmpd="sng" algn="ctr" cap="flat" w="19050">
                      <a:solidFill>
                        <a:srgbClr val="222221"/>
                      </a:solidFill>
                      <a:prstDash val="solid"/>
                      <a:round/>
                      <a:headEnd type="none" w="med" len="med"/>
                      <a:tailEnd type="none" w="med" len="med"/>
                    </a:lnB>
                    <a:solidFill>
                      <a:srgbClr val="000000"/>
                    </a:solidFill>
                  </a:tcPr>
                </a:tc>
                <a:tc>
                  <a:txBody>
                    <a:bodyPr anchor="t" rtlCol="false"/>
                    <a:lstStyle/>
                    <a:p>
                      <a:pPr algn="ctr">
                        <a:lnSpc>
                          <a:spcPts val="2100"/>
                        </a:lnSpc>
                        <a:defRPr/>
                      </a:pPr>
                      <a:r>
                        <a:rPr lang="en-US" sz="1500">
                          <a:solidFill>
                            <a:srgbClr val="FFF8F0"/>
                          </a:solidFill>
                          <a:latin typeface="Heading Now 71-78"/>
                          <a:ea typeface="Heading Now 71-78"/>
                          <a:cs typeface="Heading Now 71-78"/>
                          <a:sym typeface="Heading Now 71-78"/>
                        </a:rPr>
                        <a:t>findNearestParking</a:t>
                      </a:r>
                      <a:endParaRPr lang="en-US" sz="1100"/>
                    </a:p>
                  </a:txBody>
                  <a:tcPr marL="0" marR="0" marT="0" marB="0" anchor="ctr">
                    <a:lnL cmpd="sng" algn="ctr" cap="flat" w="19050">
                      <a:solidFill>
                        <a:srgbClr val="222221"/>
                      </a:solidFill>
                      <a:prstDash val="solid"/>
                      <a:round/>
                      <a:headEnd type="none" w="med" len="med"/>
                      <a:tailEnd type="none" w="med" len="med"/>
                    </a:lnL>
                    <a:lnR cmpd="sng" algn="ctr" cap="flat" w="19050">
                      <a:solidFill>
                        <a:srgbClr val="222221"/>
                      </a:solidFill>
                      <a:prstDash val="solid"/>
                      <a:round/>
                      <a:headEnd type="none" w="med" len="med"/>
                      <a:tailEnd type="none" w="med" len="med"/>
                    </a:lnR>
                    <a:lnT cmpd="sng" algn="ctr" cap="flat" w="19050">
                      <a:solidFill>
                        <a:srgbClr val="222221"/>
                      </a:solidFill>
                      <a:prstDash val="solid"/>
                      <a:round/>
                      <a:headEnd type="none" w="med" len="med"/>
                      <a:tailEnd type="none" w="med" len="med"/>
                    </a:lnT>
                    <a:lnB cmpd="sng" algn="ctr" cap="flat" w="19050">
                      <a:solidFill>
                        <a:srgbClr val="222221"/>
                      </a:solidFill>
                      <a:prstDash val="solid"/>
                      <a:round/>
                      <a:headEnd type="none" w="med" len="med"/>
                      <a:tailEnd type="none" w="med" len="med"/>
                    </a:lnB>
                    <a:solidFill>
                      <a:srgbClr val="000000"/>
                    </a:solidFill>
                  </a:tcPr>
                </a:tc>
                <a:tc>
                  <a:txBody>
                    <a:bodyPr anchor="t" rtlCol="false"/>
                    <a:lstStyle/>
                    <a:p>
                      <a:pPr algn="ctr">
                        <a:lnSpc>
                          <a:spcPts val="2100"/>
                        </a:lnSpc>
                        <a:defRPr/>
                      </a:pPr>
                      <a:r>
                        <a:rPr lang="en-US" sz="1500">
                          <a:solidFill>
                            <a:srgbClr val="FFF8F0"/>
                          </a:solidFill>
                          <a:latin typeface="Heading Now 71-78"/>
                          <a:ea typeface="Heading Now 71-78"/>
                          <a:cs typeface="Heading Now 71-78"/>
                          <a:sym typeface="Heading Now 71-78"/>
                        </a:rPr>
                        <a:t>Dijkstra</a:t>
                      </a:r>
                      <a:endParaRPr lang="en-US" sz="1100"/>
                    </a:p>
                  </a:txBody>
                  <a:tcPr marL="0" marR="0" marT="0" marB="0" anchor="ctr">
                    <a:lnL cmpd="sng" algn="ctr" cap="flat" w="19050">
                      <a:solidFill>
                        <a:srgbClr val="222221"/>
                      </a:solidFill>
                      <a:prstDash val="solid"/>
                      <a:round/>
                      <a:headEnd type="none" w="med" len="med"/>
                      <a:tailEnd type="none" w="med" len="med"/>
                    </a:lnL>
                    <a:lnR cmpd="sng" algn="ctr" cap="flat" w="19050">
                      <a:solidFill>
                        <a:srgbClr val="222221"/>
                      </a:solidFill>
                      <a:prstDash val="solid"/>
                      <a:round/>
                      <a:headEnd type="none" w="med" len="med"/>
                      <a:tailEnd type="none" w="med" len="med"/>
                    </a:lnR>
                    <a:lnT cmpd="sng" algn="ctr" cap="flat" w="19050">
                      <a:solidFill>
                        <a:srgbClr val="222221"/>
                      </a:solidFill>
                      <a:prstDash val="solid"/>
                      <a:round/>
                      <a:headEnd type="none" w="med" len="med"/>
                      <a:tailEnd type="none" w="med" len="med"/>
                    </a:lnT>
                    <a:lnB cmpd="sng" algn="ctr" cap="flat" w="19050">
                      <a:solidFill>
                        <a:srgbClr val="222221"/>
                      </a:solidFill>
                      <a:prstDash val="solid"/>
                      <a:round/>
                      <a:headEnd type="none" w="med" len="med"/>
                      <a:tailEnd type="none" w="med" len="med"/>
                    </a:lnB>
                    <a:solidFill>
                      <a:srgbClr val="000000"/>
                    </a:solidFill>
                  </a:tcPr>
                </a:tc>
              </a:tr>
              <a:tr h="2456958">
                <a:tc>
                  <a:txBody>
                    <a:bodyPr anchor="t" rtlCol="false"/>
                    <a:lstStyle/>
                    <a:p>
                      <a:pPr algn="ctr">
                        <a:lnSpc>
                          <a:spcPts val="1725"/>
                        </a:lnSpc>
                        <a:defRPr/>
                      </a:pPr>
                      <a:r>
                        <a:rPr lang="en-US" sz="1500" b="true">
                          <a:solidFill>
                            <a:srgbClr val="222221"/>
                          </a:solidFill>
                          <a:latin typeface="Heading Now 71-78 Bold"/>
                          <a:ea typeface="Heading Now 71-78 Bold"/>
                          <a:cs typeface="Heading Now 71-78 Bold"/>
                          <a:sym typeface="Heading Now 71-78 Bold"/>
                        </a:rPr>
                        <a:t>Mục đích</a:t>
                      </a:r>
                      <a:endParaRPr lang="en-US" sz="1100"/>
                    </a:p>
                  </a:txBody>
                  <a:tcPr marL="0" marR="0" marT="0" marB="0" anchor="ctr">
                    <a:lnL cmpd="sng" algn="ctr" cap="flat" w="19050">
                      <a:solidFill>
                        <a:srgbClr val="222221"/>
                      </a:solidFill>
                      <a:prstDash val="solid"/>
                      <a:round/>
                      <a:headEnd type="none" w="med" len="med"/>
                      <a:tailEnd type="none" w="med" len="med"/>
                    </a:lnL>
                    <a:lnR cmpd="sng" algn="ctr" cap="flat" w="19050">
                      <a:solidFill>
                        <a:srgbClr val="222221"/>
                      </a:solidFill>
                      <a:prstDash val="solid"/>
                      <a:round/>
                      <a:headEnd type="none" w="med" len="med"/>
                      <a:tailEnd type="none" w="med" len="med"/>
                    </a:lnR>
                    <a:lnT cmpd="sng" algn="ctr" cap="flat" w="19050">
                      <a:solidFill>
                        <a:srgbClr val="222221"/>
                      </a:solidFill>
                      <a:prstDash val="solid"/>
                      <a:round/>
                      <a:headEnd type="none" w="med" len="med"/>
                      <a:tailEnd type="none" w="med" len="med"/>
                    </a:lnT>
                    <a:lnB cmpd="sng" algn="ctr" cap="flat" w="19050">
                      <a:solidFill>
                        <a:srgbClr val="222221"/>
                      </a:solidFill>
                      <a:prstDash val="solid"/>
                      <a:round/>
                      <a:headEnd type="none" w="med" len="med"/>
                      <a:tailEnd type="none" w="med" len="med"/>
                    </a:lnB>
                    <a:solidFill>
                      <a:srgbClr val="AAF386"/>
                    </a:solidFill>
                  </a:tcPr>
                </a:tc>
                <a:tc>
                  <a:txBody>
                    <a:bodyPr anchor="t" rtlCol="false"/>
                    <a:lstStyle/>
                    <a:p>
                      <a:pPr algn="ctr">
                        <a:lnSpc>
                          <a:spcPts val="2100"/>
                        </a:lnSpc>
                        <a:defRPr/>
                      </a:pPr>
                      <a:r>
                        <a:rPr lang="en-US" sz="1500">
                          <a:solidFill>
                            <a:srgbClr val="000000"/>
                          </a:solidFill>
                          <a:latin typeface="Heading Now 71-78"/>
                          <a:ea typeface="Heading Now 71-78"/>
                          <a:cs typeface="Heading Now 71-78"/>
                          <a:sym typeface="Heading Now 71-78"/>
                        </a:rPr>
                        <a:t>Tính khoảng cách ngắn nhất và đường đi</a:t>
                      </a:r>
                      <a:endParaRPr lang="en-US" sz="1100"/>
                    </a:p>
                  </a:txBody>
                  <a:tcPr marL="0" marR="0" marT="0" marB="0" anchor="ctr">
                    <a:lnL cmpd="sng" algn="ctr" cap="flat" w="19050">
                      <a:solidFill>
                        <a:srgbClr val="222221"/>
                      </a:solidFill>
                      <a:prstDash val="solid"/>
                      <a:round/>
                      <a:headEnd type="none" w="med" len="med"/>
                      <a:tailEnd type="none" w="med" len="med"/>
                    </a:lnL>
                    <a:lnR cmpd="sng" algn="ctr" cap="flat" w="19050">
                      <a:solidFill>
                        <a:srgbClr val="222221"/>
                      </a:solidFill>
                      <a:prstDash val="solid"/>
                      <a:round/>
                      <a:headEnd type="none" w="med" len="med"/>
                      <a:tailEnd type="none" w="med" len="med"/>
                    </a:lnR>
                    <a:lnT cmpd="sng" algn="ctr" cap="flat" w="19050">
                      <a:solidFill>
                        <a:srgbClr val="222221"/>
                      </a:solidFill>
                      <a:prstDash val="solid"/>
                      <a:round/>
                      <a:headEnd type="none" w="med" len="med"/>
                      <a:tailEnd type="none" w="med" len="med"/>
                    </a:lnT>
                    <a:lnB cmpd="sng" algn="ctr" cap="flat" w="19050">
                      <a:solidFill>
                        <a:srgbClr val="222221"/>
                      </a:solidFill>
                      <a:prstDash val="solid"/>
                      <a:round/>
                      <a:headEnd type="none" w="med" len="med"/>
                      <a:tailEnd type="none" w="med" len="med"/>
                    </a:lnB>
                    <a:solidFill>
                      <a:srgbClr val="FFF8F0"/>
                    </a:solidFill>
                  </a:tcPr>
                </a:tc>
                <a:tc>
                  <a:txBody>
                    <a:bodyPr anchor="t" rtlCol="false"/>
                    <a:lstStyle/>
                    <a:p>
                      <a:pPr algn="ctr">
                        <a:lnSpc>
                          <a:spcPts val="2100"/>
                        </a:lnSpc>
                        <a:defRPr/>
                      </a:pPr>
                      <a:r>
                        <a:rPr lang="en-US" sz="1500">
                          <a:solidFill>
                            <a:srgbClr val="000000"/>
                          </a:solidFill>
                          <a:latin typeface="Heading Now 71-78"/>
                          <a:ea typeface="Heading Now 71-78"/>
                          <a:cs typeface="Heading Now 71-78"/>
                          <a:sym typeface="Heading Now 71-78"/>
                        </a:rPr>
                        <a:t>Tính khoảng cách giữa hai điểm địa lý</a:t>
                      </a:r>
                      <a:endParaRPr lang="en-US" sz="1100"/>
                    </a:p>
                  </a:txBody>
                  <a:tcPr marL="0" marR="0" marT="0" marB="0" anchor="ctr">
                    <a:lnL cmpd="sng" algn="ctr" cap="flat" w="19050">
                      <a:solidFill>
                        <a:srgbClr val="222221"/>
                      </a:solidFill>
                      <a:prstDash val="solid"/>
                      <a:round/>
                      <a:headEnd type="none" w="med" len="med"/>
                      <a:tailEnd type="none" w="med" len="med"/>
                    </a:lnL>
                    <a:lnR cmpd="sng" algn="ctr" cap="flat" w="19050">
                      <a:solidFill>
                        <a:srgbClr val="222221"/>
                      </a:solidFill>
                      <a:prstDash val="solid"/>
                      <a:round/>
                      <a:headEnd type="none" w="med" len="med"/>
                      <a:tailEnd type="none" w="med" len="med"/>
                    </a:lnR>
                    <a:lnT cmpd="sng" algn="ctr" cap="flat" w="19050">
                      <a:solidFill>
                        <a:srgbClr val="222221"/>
                      </a:solidFill>
                      <a:prstDash val="solid"/>
                      <a:round/>
                      <a:headEnd type="none" w="med" len="med"/>
                      <a:tailEnd type="none" w="med" len="med"/>
                    </a:lnT>
                    <a:lnB cmpd="sng" algn="ctr" cap="flat" w="19050">
                      <a:solidFill>
                        <a:srgbClr val="222221"/>
                      </a:solidFill>
                      <a:prstDash val="solid"/>
                      <a:round/>
                      <a:headEnd type="none" w="med" len="med"/>
                      <a:tailEnd type="none" w="med" len="med"/>
                    </a:lnB>
                    <a:solidFill>
                      <a:srgbClr val="FFF8F0"/>
                    </a:solidFill>
                  </a:tcPr>
                </a:tc>
                <a:tc>
                  <a:txBody>
                    <a:bodyPr anchor="t" rtlCol="false"/>
                    <a:lstStyle/>
                    <a:p>
                      <a:pPr algn="ctr">
                        <a:lnSpc>
                          <a:spcPts val="2100"/>
                        </a:lnSpc>
                        <a:defRPr/>
                      </a:pPr>
                      <a:r>
                        <a:rPr lang="en-US" sz="1500">
                          <a:solidFill>
                            <a:srgbClr val="000000"/>
                          </a:solidFill>
                          <a:latin typeface="Heading Now 71-78"/>
                          <a:ea typeface="Heading Now 71-78"/>
                          <a:cs typeface="Heading Now 71-78"/>
                          <a:sym typeface="Heading Now 71-78"/>
                        </a:rPr>
                        <a:t>Tìm nhà để xe gần nhất</a:t>
                      </a:r>
                      <a:endParaRPr lang="en-US" sz="1100"/>
                    </a:p>
                  </a:txBody>
                  <a:tcPr marL="0" marR="0" marT="0" marB="0" anchor="ctr">
                    <a:lnL cmpd="sng" algn="ctr" cap="flat" w="19050">
                      <a:solidFill>
                        <a:srgbClr val="222221"/>
                      </a:solidFill>
                      <a:prstDash val="solid"/>
                      <a:round/>
                      <a:headEnd type="none" w="med" len="med"/>
                      <a:tailEnd type="none" w="med" len="med"/>
                    </a:lnL>
                    <a:lnR cmpd="sng" algn="ctr" cap="flat" w="19050">
                      <a:solidFill>
                        <a:srgbClr val="222221"/>
                      </a:solidFill>
                      <a:prstDash val="solid"/>
                      <a:round/>
                      <a:headEnd type="none" w="med" len="med"/>
                      <a:tailEnd type="none" w="med" len="med"/>
                    </a:lnR>
                    <a:lnT cmpd="sng" algn="ctr" cap="flat" w="19050">
                      <a:solidFill>
                        <a:srgbClr val="222221"/>
                      </a:solidFill>
                      <a:prstDash val="solid"/>
                      <a:round/>
                      <a:headEnd type="none" w="med" len="med"/>
                      <a:tailEnd type="none" w="med" len="med"/>
                    </a:lnT>
                    <a:lnB cmpd="sng" algn="ctr" cap="flat" w="19050">
                      <a:solidFill>
                        <a:srgbClr val="222221"/>
                      </a:solidFill>
                      <a:prstDash val="solid"/>
                      <a:round/>
                      <a:headEnd type="none" w="med" len="med"/>
                      <a:tailEnd type="none" w="med" len="med"/>
                    </a:lnB>
                    <a:solidFill>
                      <a:srgbClr val="FFF8F0"/>
                    </a:solidFill>
                  </a:tcPr>
                </a:tc>
                <a:tc>
                  <a:txBody>
                    <a:bodyPr anchor="t" rtlCol="false"/>
                    <a:lstStyle/>
                    <a:p>
                      <a:pPr algn="ctr">
                        <a:lnSpc>
                          <a:spcPts val="2100"/>
                        </a:lnSpc>
                        <a:defRPr/>
                      </a:pPr>
                      <a:r>
                        <a:rPr lang="en-US" sz="1500">
                          <a:solidFill>
                            <a:srgbClr val="000000"/>
                          </a:solidFill>
                          <a:latin typeface="Heading Now 71-78"/>
                          <a:ea typeface="Heading Now 71-78"/>
                          <a:cs typeface="Heading Now 71-78"/>
                          <a:sym typeface="Heading Now 71-78"/>
                        </a:rPr>
                        <a:t>Tìm đường đi ngắn nhất trong đồ thị</a:t>
                      </a:r>
                      <a:endParaRPr lang="en-US" sz="1100"/>
                    </a:p>
                  </a:txBody>
                  <a:tcPr marL="0" marR="0" marT="0" marB="0" anchor="ctr">
                    <a:lnL cmpd="sng" algn="ctr" cap="flat" w="19050">
                      <a:solidFill>
                        <a:srgbClr val="222221"/>
                      </a:solidFill>
                      <a:prstDash val="solid"/>
                      <a:round/>
                      <a:headEnd type="none" w="med" len="med"/>
                      <a:tailEnd type="none" w="med" len="med"/>
                    </a:lnL>
                    <a:lnR cmpd="sng" algn="ctr" cap="flat" w="19050">
                      <a:solidFill>
                        <a:srgbClr val="222221"/>
                      </a:solidFill>
                      <a:prstDash val="solid"/>
                      <a:round/>
                      <a:headEnd type="none" w="med" len="med"/>
                      <a:tailEnd type="none" w="med" len="med"/>
                    </a:lnR>
                    <a:lnT cmpd="sng" algn="ctr" cap="flat" w="19050">
                      <a:solidFill>
                        <a:srgbClr val="222221"/>
                      </a:solidFill>
                      <a:prstDash val="solid"/>
                      <a:round/>
                      <a:headEnd type="none" w="med" len="med"/>
                      <a:tailEnd type="none" w="med" len="med"/>
                    </a:lnT>
                    <a:lnB cmpd="sng" algn="ctr" cap="flat" w="19050">
                      <a:solidFill>
                        <a:srgbClr val="222221"/>
                      </a:solidFill>
                      <a:prstDash val="solid"/>
                      <a:round/>
                      <a:headEnd type="none" w="med" len="med"/>
                      <a:tailEnd type="none" w="med" len="med"/>
                    </a:lnB>
                    <a:solidFill>
                      <a:srgbClr val="FFF8F0"/>
                    </a:solidFill>
                  </a:tcPr>
                </a:tc>
              </a:tr>
              <a:tr h="2923648">
                <a:tc>
                  <a:txBody>
                    <a:bodyPr anchor="t" rtlCol="false"/>
                    <a:lstStyle/>
                    <a:p>
                      <a:pPr algn="ctr">
                        <a:lnSpc>
                          <a:spcPts val="1725"/>
                        </a:lnSpc>
                        <a:defRPr/>
                      </a:pPr>
                      <a:r>
                        <a:rPr lang="en-US" sz="1500" b="true">
                          <a:solidFill>
                            <a:srgbClr val="222221"/>
                          </a:solidFill>
                          <a:latin typeface="Heading Now 71-78 Bold"/>
                          <a:ea typeface="Heading Now 71-78 Bold"/>
                          <a:cs typeface="Heading Now 71-78 Bold"/>
                          <a:sym typeface="Heading Now 71-78 Bold"/>
                        </a:rPr>
                        <a:t>Tham số</a:t>
                      </a:r>
                      <a:endParaRPr lang="en-US" sz="1100"/>
                    </a:p>
                  </a:txBody>
                  <a:tcPr marL="0" marR="0" marT="0" marB="0" anchor="ctr">
                    <a:lnL cmpd="sng" algn="ctr" cap="flat" w="19050">
                      <a:solidFill>
                        <a:srgbClr val="222221"/>
                      </a:solidFill>
                      <a:prstDash val="solid"/>
                      <a:round/>
                      <a:headEnd type="none" w="med" len="med"/>
                      <a:tailEnd type="none" w="med" len="med"/>
                    </a:lnL>
                    <a:lnR cmpd="sng" algn="ctr" cap="flat" w="19050">
                      <a:solidFill>
                        <a:srgbClr val="222221"/>
                      </a:solidFill>
                      <a:prstDash val="solid"/>
                      <a:round/>
                      <a:headEnd type="none" w="med" len="med"/>
                      <a:tailEnd type="none" w="med" len="med"/>
                    </a:lnR>
                    <a:lnT cmpd="sng" algn="ctr" cap="flat" w="19050">
                      <a:solidFill>
                        <a:srgbClr val="222221"/>
                      </a:solidFill>
                      <a:prstDash val="solid"/>
                      <a:round/>
                      <a:headEnd type="none" w="med" len="med"/>
                      <a:tailEnd type="none" w="med" len="med"/>
                    </a:lnT>
                    <a:lnB cmpd="sng" algn="ctr" cap="flat" w="19050">
                      <a:solidFill>
                        <a:srgbClr val="222221"/>
                      </a:solidFill>
                      <a:prstDash val="solid"/>
                      <a:round/>
                      <a:headEnd type="none" w="med" len="med"/>
                      <a:tailEnd type="none" w="med" len="med"/>
                    </a:lnB>
                    <a:solidFill>
                      <a:srgbClr val="AAF386"/>
                    </a:solidFill>
                  </a:tcPr>
                </a:tc>
                <a:tc>
                  <a:txBody>
                    <a:bodyPr anchor="t" rtlCol="false"/>
                    <a:lstStyle/>
                    <a:p>
                      <a:pPr algn="ctr">
                        <a:lnSpc>
                          <a:spcPts val="2100"/>
                        </a:lnSpc>
                        <a:defRPr/>
                      </a:pPr>
                      <a:r>
                        <a:rPr lang="en-US" sz="1500">
                          <a:solidFill>
                            <a:srgbClr val="000000"/>
                          </a:solidFill>
                          <a:latin typeface="Heading Now 71-78"/>
                          <a:ea typeface="Heading Now 71-78"/>
                          <a:cs typeface="Heading Now 71-78"/>
                          <a:sym typeface="Heading Now 71-78"/>
                        </a:rPr>
                        <a:t>start, end,</a:t>
                      </a:r>
                      <a:endParaRPr lang="en-US" sz="1100"/>
                    </a:p>
                  </a:txBody>
                  <a:tcPr marL="0" marR="0" marT="0" marB="0" anchor="ctr">
                    <a:lnL cmpd="sng" algn="ctr" cap="flat" w="19050">
                      <a:solidFill>
                        <a:srgbClr val="222221"/>
                      </a:solidFill>
                      <a:prstDash val="solid"/>
                      <a:round/>
                      <a:headEnd type="none" w="med" len="med"/>
                      <a:tailEnd type="none" w="med" len="med"/>
                    </a:lnL>
                    <a:lnR cmpd="sng" algn="ctr" cap="flat" w="19050">
                      <a:solidFill>
                        <a:srgbClr val="222221"/>
                      </a:solidFill>
                      <a:prstDash val="solid"/>
                      <a:round/>
                      <a:headEnd type="none" w="med" len="med"/>
                      <a:tailEnd type="none" w="med" len="med"/>
                    </a:lnR>
                    <a:lnT cmpd="sng" algn="ctr" cap="flat" w="19050">
                      <a:solidFill>
                        <a:srgbClr val="222221"/>
                      </a:solidFill>
                      <a:prstDash val="solid"/>
                      <a:round/>
                      <a:headEnd type="none" w="med" len="med"/>
                      <a:tailEnd type="none" w="med" len="med"/>
                    </a:lnT>
                    <a:lnB cmpd="sng" algn="ctr" cap="flat" w="19050">
                      <a:solidFill>
                        <a:srgbClr val="222221"/>
                      </a:solidFill>
                      <a:prstDash val="solid"/>
                      <a:round/>
                      <a:headEnd type="none" w="med" len="med"/>
                      <a:tailEnd type="none" w="med" len="med"/>
                    </a:lnB>
                    <a:solidFill>
                      <a:srgbClr val="FFF8F0"/>
                    </a:solidFill>
                  </a:tcPr>
                </a:tc>
                <a:tc>
                  <a:txBody>
                    <a:bodyPr anchor="t" rtlCol="false"/>
                    <a:lstStyle/>
                    <a:p>
                      <a:pPr algn="ctr">
                        <a:lnSpc>
                          <a:spcPts val="2100"/>
                        </a:lnSpc>
                        <a:defRPr/>
                      </a:pPr>
                      <a:r>
                        <a:rPr lang="en-US" sz="1500">
                          <a:solidFill>
                            <a:srgbClr val="000000"/>
                          </a:solidFill>
                          <a:latin typeface="Heading Now 71-78"/>
                          <a:ea typeface="Heading Now 71-78"/>
                          <a:cs typeface="Heading Now 71-78"/>
                          <a:sym typeface="Heading Now 71-78"/>
                        </a:rPr>
                        <a:t>Vĩ độ và kinh độ của hai điểm</a:t>
                      </a:r>
                      <a:endParaRPr lang="en-US" sz="1100"/>
                    </a:p>
                  </a:txBody>
                  <a:tcPr marL="0" marR="0" marT="0" marB="0" anchor="ctr">
                    <a:lnL cmpd="sng" algn="ctr" cap="flat" w="19050">
                      <a:solidFill>
                        <a:srgbClr val="222221"/>
                      </a:solidFill>
                      <a:prstDash val="solid"/>
                      <a:round/>
                      <a:headEnd type="none" w="med" len="med"/>
                      <a:tailEnd type="none" w="med" len="med"/>
                    </a:lnL>
                    <a:lnR cmpd="sng" algn="ctr" cap="flat" w="19050">
                      <a:solidFill>
                        <a:srgbClr val="222221"/>
                      </a:solidFill>
                      <a:prstDash val="solid"/>
                      <a:round/>
                      <a:headEnd type="none" w="med" len="med"/>
                      <a:tailEnd type="none" w="med" len="med"/>
                    </a:lnR>
                    <a:lnT cmpd="sng" algn="ctr" cap="flat" w="19050">
                      <a:solidFill>
                        <a:srgbClr val="222221"/>
                      </a:solidFill>
                      <a:prstDash val="solid"/>
                      <a:round/>
                      <a:headEnd type="none" w="med" len="med"/>
                      <a:tailEnd type="none" w="med" len="med"/>
                    </a:lnT>
                    <a:lnB cmpd="sng" algn="ctr" cap="flat" w="19050">
                      <a:solidFill>
                        <a:srgbClr val="222221"/>
                      </a:solidFill>
                      <a:prstDash val="solid"/>
                      <a:round/>
                      <a:headEnd type="none" w="med" len="med"/>
                      <a:tailEnd type="none" w="med" len="med"/>
                    </a:lnB>
                    <a:solidFill>
                      <a:srgbClr val="FFF8F0"/>
                    </a:solidFill>
                  </a:tcPr>
                </a:tc>
                <a:tc>
                  <a:txBody>
                    <a:bodyPr anchor="t" rtlCol="false"/>
                    <a:lstStyle/>
                    <a:p>
                      <a:pPr algn="ctr">
                        <a:lnSpc>
                          <a:spcPts val="2100"/>
                        </a:lnSpc>
                        <a:defRPr/>
                      </a:pPr>
                      <a:r>
                        <a:rPr lang="en-US" sz="1500">
                          <a:solidFill>
                            <a:srgbClr val="000000"/>
                          </a:solidFill>
                          <a:latin typeface="Heading Now 71-78"/>
                          <a:ea typeface="Heading Now 71-78"/>
                          <a:cs typeface="Heading Now 71-78"/>
                          <a:sym typeface="Heading Now 71-78"/>
                        </a:rPr>
                        <a:t>Vĩ độ và kinh độ của người dùng, danh sách các nhà để xe</a:t>
                      </a:r>
                      <a:endParaRPr lang="en-US" sz="1100"/>
                    </a:p>
                  </a:txBody>
                  <a:tcPr marL="0" marR="0" marT="0" marB="0" anchor="ctr">
                    <a:lnL cmpd="sng" algn="ctr" cap="flat" w="19050">
                      <a:solidFill>
                        <a:srgbClr val="222221"/>
                      </a:solidFill>
                      <a:prstDash val="solid"/>
                      <a:round/>
                      <a:headEnd type="none" w="med" len="med"/>
                      <a:tailEnd type="none" w="med" len="med"/>
                    </a:lnL>
                    <a:lnR cmpd="sng" algn="ctr" cap="flat" w="19050">
                      <a:solidFill>
                        <a:srgbClr val="222221"/>
                      </a:solidFill>
                      <a:prstDash val="solid"/>
                      <a:round/>
                      <a:headEnd type="none" w="med" len="med"/>
                      <a:tailEnd type="none" w="med" len="med"/>
                    </a:lnR>
                    <a:lnT cmpd="sng" algn="ctr" cap="flat" w="19050">
                      <a:solidFill>
                        <a:srgbClr val="222221"/>
                      </a:solidFill>
                      <a:prstDash val="solid"/>
                      <a:round/>
                      <a:headEnd type="none" w="med" len="med"/>
                      <a:tailEnd type="none" w="med" len="med"/>
                    </a:lnT>
                    <a:lnB cmpd="sng" algn="ctr" cap="flat" w="19050">
                      <a:solidFill>
                        <a:srgbClr val="222221"/>
                      </a:solidFill>
                      <a:prstDash val="solid"/>
                      <a:round/>
                      <a:headEnd type="none" w="med" len="med"/>
                      <a:tailEnd type="none" w="med" len="med"/>
                    </a:lnB>
                    <a:solidFill>
                      <a:srgbClr val="FFF8F0"/>
                    </a:solidFill>
                  </a:tcPr>
                </a:tc>
                <a:tc>
                  <a:txBody>
                    <a:bodyPr anchor="t" rtlCol="false"/>
                    <a:lstStyle/>
                    <a:p>
                      <a:pPr algn="ctr">
                        <a:lnSpc>
                          <a:spcPts val="2100"/>
                        </a:lnSpc>
                        <a:defRPr/>
                      </a:pPr>
                      <a:r>
                        <a:rPr lang="en-US" sz="1500">
                          <a:solidFill>
                            <a:srgbClr val="000000"/>
                          </a:solidFill>
                          <a:latin typeface="Heading Now 71-78"/>
                          <a:ea typeface="Heading Now 71-78"/>
                          <a:cs typeface="Heading Now 71-78"/>
                          <a:sym typeface="Heading Now 71-78"/>
                        </a:rPr>
                        <a:t>Ma trận trọng số, nút bắt đầu, nút kết thúc</a:t>
                      </a:r>
                      <a:endParaRPr lang="en-US" sz="1100"/>
                    </a:p>
                  </a:txBody>
                  <a:tcPr marL="0" marR="0" marT="0" marB="0" anchor="ctr">
                    <a:lnL cmpd="sng" algn="ctr" cap="flat" w="19050">
                      <a:solidFill>
                        <a:srgbClr val="222221"/>
                      </a:solidFill>
                      <a:prstDash val="solid"/>
                      <a:round/>
                      <a:headEnd type="none" w="med" len="med"/>
                      <a:tailEnd type="none" w="med" len="med"/>
                    </a:lnL>
                    <a:lnR cmpd="sng" algn="ctr" cap="flat" w="19050">
                      <a:solidFill>
                        <a:srgbClr val="222221"/>
                      </a:solidFill>
                      <a:prstDash val="solid"/>
                      <a:round/>
                      <a:headEnd type="none" w="med" len="med"/>
                      <a:tailEnd type="none" w="med" len="med"/>
                    </a:lnR>
                    <a:lnT cmpd="sng" algn="ctr" cap="flat" w="19050">
                      <a:solidFill>
                        <a:srgbClr val="222221"/>
                      </a:solidFill>
                      <a:prstDash val="solid"/>
                      <a:round/>
                      <a:headEnd type="none" w="med" len="med"/>
                      <a:tailEnd type="none" w="med" len="med"/>
                    </a:lnT>
                    <a:lnB cmpd="sng" algn="ctr" cap="flat" w="19050">
                      <a:solidFill>
                        <a:srgbClr val="222221"/>
                      </a:solidFill>
                      <a:prstDash val="solid"/>
                      <a:round/>
                      <a:headEnd type="none" w="med" len="med"/>
                      <a:tailEnd type="none" w="med" len="med"/>
                    </a:lnB>
                    <a:solidFill>
                      <a:srgbClr val="FFF8F0"/>
                    </a:solidFill>
                  </a:tcPr>
                </a:tc>
              </a:tr>
              <a:tr h="1967986">
                <a:tc>
                  <a:txBody>
                    <a:bodyPr anchor="t" rtlCol="false"/>
                    <a:lstStyle/>
                    <a:p>
                      <a:pPr algn="ctr">
                        <a:lnSpc>
                          <a:spcPts val="1725"/>
                        </a:lnSpc>
                        <a:defRPr/>
                      </a:pPr>
                      <a:r>
                        <a:rPr lang="en-US" sz="1500" b="true">
                          <a:solidFill>
                            <a:srgbClr val="222221"/>
                          </a:solidFill>
                          <a:latin typeface="Heading Now 71-78 Bold"/>
                          <a:ea typeface="Heading Now 71-78 Bold"/>
                          <a:cs typeface="Heading Now 71-78 Bold"/>
                          <a:sym typeface="Heading Now 71-78 Bold"/>
                        </a:rPr>
                        <a:t>Cách thực hiện </a:t>
                      </a:r>
                      <a:endParaRPr lang="en-US" sz="1100"/>
                    </a:p>
                  </a:txBody>
                  <a:tcPr marL="0" marR="0" marT="0" marB="0" anchor="ctr">
                    <a:lnL cmpd="sng" algn="ctr" cap="flat" w="19050">
                      <a:solidFill>
                        <a:srgbClr val="222221"/>
                      </a:solidFill>
                      <a:prstDash val="solid"/>
                      <a:round/>
                      <a:headEnd type="none" w="med" len="med"/>
                      <a:tailEnd type="none" w="med" len="med"/>
                    </a:lnL>
                    <a:lnR cmpd="sng" algn="ctr" cap="flat" w="19050">
                      <a:solidFill>
                        <a:srgbClr val="222221"/>
                      </a:solidFill>
                      <a:prstDash val="solid"/>
                      <a:round/>
                      <a:headEnd type="none" w="med" len="med"/>
                      <a:tailEnd type="none" w="med" len="med"/>
                    </a:lnR>
                    <a:lnT cmpd="sng" algn="ctr" cap="flat" w="19050">
                      <a:solidFill>
                        <a:srgbClr val="222221"/>
                      </a:solidFill>
                      <a:prstDash val="solid"/>
                      <a:round/>
                      <a:headEnd type="none" w="med" len="med"/>
                      <a:tailEnd type="none" w="med" len="med"/>
                    </a:lnT>
                    <a:lnB cmpd="sng" algn="ctr" cap="flat" w="19050">
                      <a:solidFill>
                        <a:srgbClr val="222221"/>
                      </a:solidFill>
                      <a:prstDash val="solid"/>
                      <a:round/>
                      <a:headEnd type="none" w="med" len="med"/>
                      <a:tailEnd type="none" w="med" len="med"/>
                    </a:lnB>
                    <a:solidFill>
                      <a:srgbClr val="AAF386"/>
                    </a:solidFill>
                  </a:tcPr>
                </a:tc>
                <a:tc>
                  <a:txBody>
                    <a:bodyPr anchor="t" rtlCol="false"/>
                    <a:lstStyle/>
                    <a:p>
                      <a:pPr algn="ctr">
                        <a:lnSpc>
                          <a:spcPts val="1725"/>
                        </a:lnSpc>
                        <a:defRPr/>
                      </a:pPr>
                      <a:r>
                        <a:rPr lang="en-US" sz="1500">
                          <a:solidFill>
                            <a:srgbClr val="222221"/>
                          </a:solidFill>
                          <a:latin typeface="Heading Now 71-78"/>
                          <a:ea typeface="Heading Now 71-78"/>
                          <a:cs typeface="Heading Now 71-78"/>
                          <a:sym typeface="Heading Now 71-78"/>
                        </a:rPr>
                        <a:t>Gọi thuật toán Dijkstra, kiểm tra kết quả, in ra kết quả</a:t>
                      </a:r>
                      <a:endParaRPr lang="en-US" sz="1100"/>
                    </a:p>
                  </a:txBody>
                  <a:tcPr marL="0" marR="0" marT="0" marB="0" anchor="ctr">
                    <a:lnL cmpd="sng" algn="ctr" cap="flat" w="19050">
                      <a:solidFill>
                        <a:srgbClr val="222221"/>
                      </a:solidFill>
                      <a:prstDash val="solid"/>
                      <a:round/>
                      <a:headEnd type="none" w="med" len="med"/>
                      <a:tailEnd type="none" w="med" len="med"/>
                    </a:lnL>
                    <a:lnR cmpd="sng" algn="ctr" cap="flat" w="19050">
                      <a:solidFill>
                        <a:srgbClr val="222221"/>
                      </a:solidFill>
                      <a:prstDash val="solid"/>
                      <a:round/>
                      <a:headEnd type="none" w="med" len="med"/>
                      <a:tailEnd type="none" w="med" len="med"/>
                    </a:lnR>
                    <a:lnT cmpd="sng" algn="ctr" cap="flat" w="19050">
                      <a:solidFill>
                        <a:srgbClr val="222221"/>
                      </a:solidFill>
                      <a:prstDash val="solid"/>
                      <a:round/>
                      <a:headEnd type="none" w="med" len="med"/>
                      <a:tailEnd type="none" w="med" len="med"/>
                    </a:lnT>
                    <a:lnB cmpd="sng" algn="ctr" cap="flat" w="19050">
                      <a:solidFill>
                        <a:srgbClr val="222221"/>
                      </a:solidFill>
                      <a:prstDash val="solid"/>
                      <a:round/>
                      <a:headEnd type="none" w="med" len="med"/>
                      <a:tailEnd type="none" w="med" len="med"/>
                    </a:lnB>
                    <a:solidFill>
                      <a:srgbClr val="FFF8F0"/>
                    </a:solidFill>
                  </a:tcPr>
                </a:tc>
                <a:tc>
                  <a:txBody>
                    <a:bodyPr anchor="t" rtlCol="false"/>
                    <a:lstStyle/>
                    <a:p>
                      <a:pPr algn="ctr">
                        <a:lnSpc>
                          <a:spcPts val="2100"/>
                        </a:lnSpc>
                        <a:defRPr/>
                      </a:pPr>
                      <a:r>
                        <a:rPr lang="en-US" sz="1500">
                          <a:solidFill>
                            <a:srgbClr val="000000"/>
                          </a:solidFill>
                          <a:latin typeface="Heading Now 71-78"/>
                          <a:ea typeface="Heading Now 71-78"/>
                          <a:cs typeface="Heading Now 71-78"/>
                          <a:sym typeface="Heading Now 71-78"/>
                        </a:rPr>
                        <a:t>Áp dụng công thức Haversine</a:t>
                      </a:r>
                      <a:endParaRPr lang="en-US" sz="1100"/>
                    </a:p>
                  </a:txBody>
                  <a:tcPr marL="0" marR="0" marT="0" marB="0" anchor="ctr">
                    <a:lnL cmpd="sng" algn="ctr" cap="flat" w="19050">
                      <a:solidFill>
                        <a:srgbClr val="222221"/>
                      </a:solidFill>
                      <a:prstDash val="solid"/>
                      <a:round/>
                      <a:headEnd type="none" w="med" len="med"/>
                      <a:tailEnd type="none" w="med" len="med"/>
                    </a:lnL>
                    <a:lnR cmpd="sng" algn="ctr" cap="flat" w="19050">
                      <a:solidFill>
                        <a:srgbClr val="222221"/>
                      </a:solidFill>
                      <a:prstDash val="solid"/>
                      <a:round/>
                      <a:headEnd type="none" w="med" len="med"/>
                      <a:tailEnd type="none" w="med" len="med"/>
                    </a:lnR>
                    <a:lnT cmpd="sng" algn="ctr" cap="flat" w="19050">
                      <a:solidFill>
                        <a:srgbClr val="222221"/>
                      </a:solidFill>
                      <a:prstDash val="solid"/>
                      <a:round/>
                      <a:headEnd type="none" w="med" len="med"/>
                      <a:tailEnd type="none" w="med" len="med"/>
                    </a:lnT>
                    <a:lnB cmpd="sng" algn="ctr" cap="flat" w="19050">
                      <a:solidFill>
                        <a:srgbClr val="222221"/>
                      </a:solidFill>
                      <a:prstDash val="solid"/>
                      <a:round/>
                      <a:headEnd type="none" w="med" len="med"/>
                      <a:tailEnd type="none" w="med" len="med"/>
                    </a:lnB>
                    <a:solidFill>
                      <a:srgbClr val="FFF8F0"/>
                    </a:solidFill>
                  </a:tcPr>
                </a:tc>
                <a:tc>
                  <a:txBody>
                    <a:bodyPr anchor="t" rtlCol="false"/>
                    <a:lstStyle/>
                    <a:p>
                      <a:pPr algn="ctr">
                        <a:lnSpc>
                          <a:spcPts val="2100"/>
                        </a:lnSpc>
                        <a:defRPr/>
                      </a:pPr>
                      <a:r>
                        <a:rPr lang="en-US" sz="1500">
                          <a:solidFill>
                            <a:srgbClr val="000000"/>
                          </a:solidFill>
                          <a:latin typeface="Heading Now 71-78"/>
                          <a:ea typeface="Heading Now 71-78"/>
                          <a:cs typeface="Heading Now 71-78"/>
                          <a:sym typeface="Heading Now 71-78"/>
                        </a:rPr>
                        <a:t>Duyệt qua danh sách, tính khoảng cách bằng hàm haversine, tìm giá trị nhỏ nhất</a:t>
                      </a:r>
                      <a:endParaRPr lang="en-US" sz="1100"/>
                    </a:p>
                  </a:txBody>
                  <a:tcPr marL="0" marR="0" marT="0" marB="0" anchor="ctr">
                    <a:lnL cmpd="sng" algn="ctr" cap="flat" w="19050">
                      <a:solidFill>
                        <a:srgbClr val="222221"/>
                      </a:solidFill>
                      <a:prstDash val="solid"/>
                      <a:round/>
                      <a:headEnd type="none" w="med" len="med"/>
                      <a:tailEnd type="none" w="med" len="med"/>
                    </a:lnL>
                    <a:lnR cmpd="sng" algn="ctr" cap="flat" w="19050">
                      <a:solidFill>
                        <a:srgbClr val="222221"/>
                      </a:solidFill>
                      <a:prstDash val="solid"/>
                      <a:round/>
                      <a:headEnd type="none" w="med" len="med"/>
                      <a:tailEnd type="none" w="med" len="med"/>
                    </a:lnR>
                    <a:lnT cmpd="sng" algn="ctr" cap="flat" w="19050">
                      <a:solidFill>
                        <a:srgbClr val="222221"/>
                      </a:solidFill>
                      <a:prstDash val="solid"/>
                      <a:round/>
                      <a:headEnd type="none" w="med" len="med"/>
                      <a:tailEnd type="none" w="med" len="med"/>
                    </a:lnT>
                    <a:lnB cmpd="sng" algn="ctr" cap="flat" w="19050">
                      <a:solidFill>
                        <a:srgbClr val="222221"/>
                      </a:solidFill>
                      <a:prstDash val="solid"/>
                      <a:round/>
                      <a:headEnd type="none" w="med" len="med"/>
                      <a:tailEnd type="none" w="med" len="med"/>
                    </a:lnB>
                  </a:tcPr>
                </a:tc>
                <a:tc>
                  <a:txBody>
                    <a:bodyPr anchor="t" rtlCol="false"/>
                    <a:lstStyle/>
                    <a:p>
                      <a:pPr algn="ctr">
                        <a:lnSpc>
                          <a:spcPts val="2100"/>
                        </a:lnSpc>
                        <a:defRPr/>
                      </a:pPr>
                      <a:r>
                        <a:rPr lang="en-US" sz="1500">
                          <a:solidFill>
                            <a:srgbClr val="000000"/>
                          </a:solidFill>
                          <a:latin typeface="Heading Now 71-78"/>
                          <a:ea typeface="Heading Now 71-78"/>
                          <a:cs typeface="Heading Now 71-78"/>
                          <a:sym typeface="Heading Now 71-78"/>
                        </a:rPr>
                        <a:t>Áp dụng thuật toán Dijkstra tiêu chuẩn</a:t>
                      </a:r>
                      <a:endParaRPr lang="en-US" sz="1100"/>
                    </a:p>
                  </a:txBody>
                  <a:tcPr marL="0" marR="0" marT="0" marB="0" anchor="ctr">
                    <a:lnL cmpd="sng" algn="ctr" cap="flat" w="19050">
                      <a:solidFill>
                        <a:srgbClr val="222221"/>
                      </a:solidFill>
                      <a:prstDash val="solid"/>
                      <a:round/>
                      <a:headEnd type="none" w="med" len="med"/>
                      <a:tailEnd type="none" w="med" len="med"/>
                    </a:lnL>
                    <a:lnR cmpd="sng" algn="ctr" cap="flat" w="19050">
                      <a:solidFill>
                        <a:srgbClr val="222221"/>
                      </a:solidFill>
                      <a:prstDash val="solid"/>
                      <a:round/>
                      <a:headEnd type="none" w="med" len="med"/>
                      <a:tailEnd type="none" w="med" len="med"/>
                    </a:lnR>
                    <a:lnT cmpd="sng" algn="ctr" cap="flat" w="19050">
                      <a:solidFill>
                        <a:srgbClr val="222221"/>
                      </a:solidFill>
                      <a:prstDash val="solid"/>
                      <a:round/>
                      <a:headEnd type="none" w="med" len="med"/>
                      <a:tailEnd type="none" w="med" len="med"/>
                    </a:lnT>
                    <a:lnB cmpd="sng" algn="ctr" cap="flat" w="19050">
                      <a:solidFill>
                        <a:srgbClr val="222221"/>
                      </a:solidFill>
                      <a:prstDash val="solid"/>
                      <a:round/>
                      <a:headEnd type="none" w="med" len="med"/>
                      <a:tailEnd type="none" w="med" len="med"/>
                    </a:lnB>
                  </a:tcPr>
                </a:tc>
              </a:tr>
            </a:tbl>
          </a:graphicData>
        </a:graphic>
      </p:graphicFrame>
      <p:sp>
        <p:nvSpPr>
          <p:cNvPr name="AutoShape 3" id="3"/>
          <p:cNvSpPr/>
          <p:nvPr/>
        </p:nvSpPr>
        <p:spPr>
          <a:xfrm flipV="true">
            <a:off x="4590078" y="-294256"/>
            <a:ext cx="0" cy="10324811"/>
          </a:xfrm>
          <a:prstGeom prst="line">
            <a:avLst/>
          </a:prstGeom>
          <a:ln cap="flat" w="19050">
            <a:solidFill>
              <a:srgbClr val="222221"/>
            </a:solidFill>
            <a:prstDash val="solid"/>
            <a:headEnd type="none" len="sm" w="sm"/>
            <a:tailEnd type="none" len="sm" w="sm"/>
          </a:ln>
        </p:spPr>
      </p:sp>
      <p:sp>
        <p:nvSpPr>
          <p:cNvPr name="Freeform 4" id="4"/>
          <p:cNvSpPr/>
          <p:nvPr/>
        </p:nvSpPr>
        <p:spPr>
          <a:xfrm flipH="false" flipV="false" rot="0">
            <a:off x="132818" y="4473958"/>
            <a:ext cx="4247178" cy="3784996"/>
          </a:xfrm>
          <a:custGeom>
            <a:avLst/>
            <a:gdLst/>
            <a:ahLst/>
            <a:cxnLst/>
            <a:rect r="r" b="b" t="t" l="l"/>
            <a:pathLst>
              <a:path h="3784996" w="4247178">
                <a:moveTo>
                  <a:pt x="0" y="0"/>
                </a:moveTo>
                <a:lnTo>
                  <a:pt x="4247177" y="0"/>
                </a:lnTo>
                <a:lnTo>
                  <a:pt x="4247177" y="3784996"/>
                </a:lnTo>
                <a:lnTo>
                  <a:pt x="0" y="3784996"/>
                </a:lnTo>
                <a:lnTo>
                  <a:pt x="0" y="0"/>
                </a:lnTo>
                <a:close/>
              </a:path>
            </a:pathLst>
          </a:custGeom>
          <a:blipFill>
            <a:blip r:embed="rId2"/>
            <a:stretch>
              <a:fillRect l="0" t="0" r="0" b="-12210"/>
            </a:stretch>
          </a:blipFill>
        </p:spPr>
      </p:sp>
      <p:sp>
        <p:nvSpPr>
          <p:cNvPr name="TextBox 5" id="5"/>
          <p:cNvSpPr txBox="true"/>
          <p:nvPr/>
        </p:nvSpPr>
        <p:spPr>
          <a:xfrm rot="0">
            <a:off x="336175" y="528785"/>
            <a:ext cx="4244378" cy="1047788"/>
          </a:xfrm>
          <a:prstGeom prst="rect">
            <a:avLst/>
          </a:prstGeom>
        </p:spPr>
        <p:txBody>
          <a:bodyPr anchor="t" rtlCol="false" tIns="0" lIns="0" bIns="0" rIns="0">
            <a:spAutoFit/>
          </a:bodyPr>
          <a:lstStyle/>
          <a:p>
            <a:pPr algn="ctr">
              <a:lnSpc>
                <a:spcPts val="3840"/>
              </a:lnSpc>
            </a:pPr>
            <a:r>
              <a:rPr lang="en-US" sz="3200">
                <a:solidFill>
                  <a:srgbClr val="222221"/>
                </a:solidFill>
                <a:latin typeface="Heading Now 71-78"/>
                <a:ea typeface="Heading Now 71-78"/>
                <a:cs typeface="Heading Now 71-78"/>
                <a:sym typeface="Heading Now 71-78"/>
              </a:rPr>
              <a:t>Cách triển khai hàm xử lý</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DAGaSlocfWI</dc:identifier>
  <dcterms:modified xsi:type="dcterms:W3CDTF">2011-08-01T06:04:30Z</dcterms:modified>
  <cp:revision>1</cp:revision>
  <dc:title>Customer Journey Map Presentation</dc:title>
</cp:coreProperties>
</file>